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7" r:id="rId2"/>
    <p:sldId id="288" r:id="rId3"/>
    <p:sldId id="267" r:id="rId4"/>
    <p:sldId id="260" r:id="rId5"/>
    <p:sldId id="268" r:id="rId6"/>
    <p:sldId id="265" r:id="rId7"/>
    <p:sldId id="289" r:id="rId8"/>
    <p:sldId id="271" r:id="rId9"/>
    <p:sldId id="273" r:id="rId10"/>
    <p:sldId id="26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DBB409-75D7-4B3C-973F-BC32286AA08C}" v="1" dt="2018-11-03T02:07:19.45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36" autoAdjust="0"/>
    <p:restoredTop sz="80165" autoAdjust="0"/>
  </p:normalViewPr>
  <p:slideViewPr>
    <p:cSldViewPr snapToGrid="0" snapToObjects="1">
      <p:cViewPr varScale="1">
        <p:scale>
          <a:sx n="92" d="100"/>
          <a:sy n="92" d="100"/>
        </p:scale>
        <p:origin x="1276"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we Rasmussen" userId="0149b05c0f40d741" providerId="LiveId" clId="{44DBB409-75D7-4B3C-973F-BC32286AA08C}"/>
    <pc:docChg chg="modSld">
      <pc:chgData name="Uwe Rasmussen" userId="0149b05c0f40d741" providerId="LiveId" clId="{44DBB409-75D7-4B3C-973F-BC32286AA08C}" dt="2018-11-05T17:43:42.726" v="3" actId="20577"/>
      <pc:docMkLst>
        <pc:docMk/>
      </pc:docMkLst>
      <pc:sldChg chg="modSp">
        <pc:chgData name="Uwe Rasmussen" userId="0149b05c0f40d741" providerId="LiveId" clId="{44DBB409-75D7-4B3C-973F-BC32286AA08C}" dt="2018-11-03T02:07:32.138" v="1" actId="15"/>
        <pc:sldMkLst>
          <pc:docMk/>
          <pc:sldMk cId="0" sldId="260"/>
        </pc:sldMkLst>
        <pc:spChg chg="mod">
          <ac:chgData name="Uwe Rasmussen" userId="0149b05c0f40d741" providerId="LiveId" clId="{44DBB409-75D7-4B3C-973F-BC32286AA08C}" dt="2018-11-03T02:07:32.138" v="1" actId="15"/>
          <ac:spMkLst>
            <pc:docMk/>
            <pc:sldMk cId="0" sldId="260"/>
            <ac:spMk id="3" creationId="{00000000-0000-0000-0000-000000000000}"/>
          </ac:spMkLst>
        </pc:spChg>
      </pc:sldChg>
      <pc:sldChg chg="modSp">
        <pc:chgData name="Uwe Rasmussen" userId="0149b05c0f40d741" providerId="LiveId" clId="{44DBB409-75D7-4B3C-973F-BC32286AA08C}" dt="2018-11-05T17:43:42.726" v="3" actId="20577"/>
        <pc:sldMkLst>
          <pc:docMk/>
          <pc:sldMk cId="0" sldId="267"/>
        </pc:sldMkLst>
        <pc:spChg chg="mod">
          <ac:chgData name="Uwe Rasmussen" userId="0149b05c0f40d741" providerId="LiveId" clId="{44DBB409-75D7-4B3C-973F-BC32286AA08C}" dt="2018-11-05T17:43:42.726" v="3" actId="20577"/>
          <ac:spMkLst>
            <pc:docMk/>
            <pc:sldMk cId="0" sldId="267"/>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1/25/2019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b="1" kern="1200" dirty="0" err="1">
                <a:solidFill>
                  <a:schemeClr val="tx1"/>
                </a:solidFill>
                <a:effectLst/>
                <a:latin typeface="+mn-lt"/>
                <a:ea typeface="+mn-ea"/>
                <a:cs typeface="+mn-cs"/>
              </a:rPr>
              <a:t>Introducción</a:t>
            </a:r>
            <a:r>
              <a:rPr lang="en-GB"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err="1">
                <a:solidFill>
                  <a:schemeClr val="tx1"/>
                </a:solidFill>
                <a:effectLst/>
                <a:latin typeface="+mn-lt"/>
                <a:ea typeface="+mn-ea"/>
                <a:cs typeface="+mn-cs"/>
              </a:rPr>
              <a:t>Esta</a:t>
            </a:r>
            <a:r>
              <a:rPr lang="en-GB" sz="1200" kern="1200" dirty="0">
                <a:solidFill>
                  <a:schemeClr val="tx1"/>
                </a:solidFill>
                <a:effectLst/>
                <a:latin typeface="+mn-lt"/>
                <a:ea typeface="+mn-ea"/>
                <a:cs typeface="+mn-cs"/>
              </a:rPr>
              <a:t> es la </a:t>
            </a:r>
            <a:r>
              <a:rPr lang="en-GB" sz="1200" kern="1200" dirty="0" err="1">
                <a:solidFill>
                  <a:schemeClr val="tx1"/>
                </a:solidFill>
                <a:effectLst/>
                <a:latin typeface="+mn-lt"/>
                <a:ea typeface="+mn-ea"/>
                <a:cs typeface="+mn-cs"/>
              </a:rPr>
              <a:t>sesión</a:t>
            </a:r>
            <a:r>
              <a:rPr lang="en-GB" sz="1200" kern="1200" dirty="0">
                <a:solidFill>
                  <a:schemeClr val="tx1"/>
                </a:solidFill>
                <a:effectLst/>
                <a:latin typeface="+mn-lt"/>
                <a:ea typeface="+mn-ea"/>
                <a:cs typeface="+mn-cs"/>
              </a:rPr>
              <a:t> de </a:t>
            </a:r>
            <a:r>
              <a:rPr lang="en-GB" sz="1200" kern="1200" dirty="0" err="1">
                <a:solidFill>
                  <a:schemeClr val="tx1"/>
                </a:solidFill>
                <a:effectLst/>
                <a:latin typeface="+mn-lt"/>
                <a:ea typeface="+mn-ea"/>
                <a:cs typeface="+mn-cs"/>
              </a:rPr>
              <a:t>apertura</a:t>
            </a:r>
            <a:r>
              <a:rPr lang="en-GB" sz="1200" kern="1200" dirty="0">
                <a:solidFill>
                  <a:schemeClr val="tx1"/>
                </a:solidFill>
                <a:effectLst/>
                <a:latin typeface="+mn-lt"/>
                <a:ea typeface="+mn-ea"/>
                <a:cs typeface="+mn-cs"/>
              </a:rPr>
              <a:t> del </a:t>
            </a:r>
            <a:r>
              <a:rPr lang="en-GB" sz="1200" kern="1200" dirty="0" err="1">
                <a:solidFill>
                  <a:schemeClr val="tx1"/>
                </a:solidFill>
                <a:effectLst/>
                <a:latin typeface="+mn-lt"/>
                <a:ea typeface="+mn-ea"/>
                <a:cs typeface="+mn-cs"/>
              </a:rPr>
              <a:t>curso</a:t>
            </a:r>
            <a:r>
              <a:rPr lang="en-GB" sz="1200" kern="1200" dirty="0">
                <a:solidFill>
                  <a:schemeClr val="tx1"/>
                </a:solidFill>
                <a:effectLst/>
                <a:latin typeface="+mn-lt"/>
                <a:ea typeface="+mn-ea"/>
                <a:cs typeface="+mn-cs"/>
              </a:rPr>
              <a:t>.  Durante </a:t>
            </a:r>
            <a:r>
              <a:rPr lang="en-GB" sz="1200" kern="1200" dirty="0" err="1">
                <a:solidFill>
                  <a:schemeClr val="tx1"/>
                </a:solidFill>
                <a:effectLst/>
                <a:latin typeface="+mn-lt"/>
                <a:ea typeface="+mn-ea"/>
                <a:cs typeface="+mn-cs"/>
              </a:rPr>
              <a:t>esta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sesión</a:t>
            </a:r>
            <a:r>
              <a:rPr lang="en-GB" sz="1200" kern="1200" dirty="0">
                <a:solidFill>
                  <a:schemeClr val="tx1"/>
                </a:solidFill>
                <a:effectLst/>
                <a:latin typeface="+mn-lt"/>
                <a:ea typeface="+mn-ea"/>
                <a:cs typeface="+mn-cs"/>
              </a:rPr>
              <a:t>, se introduce a los </a:t>
            </a:r>
            <a:r>
              <a:rPr lang="en-GB" sz="1200" kern="1200" dirty="0" err="1">
                <a:solidFill>
                  <a:schemeClr val="tx1"/>
                </a:solidFill>
                <a:effectLst/>
                <a:latin typeface="+mn-lt"/>
                <a:ea typeface="+mn-ea"/>
                <a:cs typeface="+mn-cs"/>
              </a:rPr>
              <a:t>delegados</a:t>
            </a:r>
            <a:r>
              <a:rPr lang="en-GB" sz="1200" kern="1200" dirty="0">
                <a:solidFill>
                  <a:schemeClr val="tx1"/>
                </a:solidFill>
                <a:effectLst/>
                <a:latin typeface="+mn-lt"/>
                <a:ea typeface="+mn-ea"/>
                <a:cs typeface="+mn-cs"/>
              </a:rPr>
              <a:t> a los </a:t>
            </a:r>
            <a:r>
              <a:rPr lang="en-GB" sz="1200" kern="1200" dirty="0" err="1">
                <a:solidFill>
                  <a:schemeClr val="tx1"/>
                </a:solidFill>
                <a:effectLst/>
                <a:latin typeface="+mn-lt"/>
                <a:ea typeface="+mn-ea"/>
                <a:cs typeface="+mn-cs"/>
              </a:rPr>
              <a:t>capacitadores</a:t>
            </a:r>
            <a:r>
              <a:rPr lang="en-GB" sz="1200" kern="1200" dirty="0">
                <a:solidFill>
                  <a:schemeClr val="tx1"/>
                </a:solidFill>
                <a:effectLst/>
                <a:latin typeface="+mn-lt"/>
                <a:ea typeface="+mn-ea"/>
                <a:cs typeface="+mn-cs"/>
              </a:rPr>
              <a:t> y a </a:t>
            </a:r>
            <a:r>
              <a:rPr lang="en-GB" sz="1200" kern="1200" dirty="0" err="1">
                <a:solidFill>
                  <a:schemeClr val="tx1"/>
                </a:solidFill>
                <a:effectLst/>
                <a:latin typeface="+mn-lt"/>
                <a:ea typeface="+mn-ea"/>
                <a:cs typeface="+mn-cs"/>
              </a:rPr>
              <a:t>otros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delegados</a:t>
            </a:r>
            <a:r>
              <a:rPr lang="en-GB" sz="1200" kern="1200" dirty="0">
                <a:solidFill>
                  <a:schemeClr val="tx1"/>
                </a:solidFill>
                <a:effectLst/>
                <a:latin typeface="+mn-lt"/>
                <a:ea typeface="+mn-ea"/>
                <a:cs typeface="+mn-cs"/>
              </a:rPr>
              <a:t>.  El </a:t>
            </a:r>
            <a:r>
              <a:rPr lang="en-GB" sz="1200" kern="1200" dirty="0" err="1">
                <a:solidFill>
                  <a:schemeClr val="tx1"/>
                </a:solidFill>
                <a:effectLst/>
                <a:latin typeface="+mn-lt"/>
                <a:ea typeface="+mn-ea"/>
                <a:cs typeface="+mn-cs"/>
              </a:rPr>
              <a:t>propósito</a:t>
            </a:r>
            <a:r>
              <a:rPr lang="en-GB" sz="1200" kern="1200" dirty="0">
                <a:solidFill>
                  <a:schemeClr val="tx1"/>
                </a:solidFill>
                <a:effectLst/>
                <a:latin typeface="+mn-lt"/>
                <a:ea typeface="+mn-ea"/>
                <a:cs typeface="+mn-cs"/>
              </a:rPr>
              <a:t> y los </a:t>
            </a:r>
            <a:r>
              <a:rPr lang="en-GB" sz="1200" kern="1200" dirty="0" err="1">
                <a:solidFill>
                  <a:schemeClr val="tx1"/>
                </a:solidFill>
                <a:effectLst/>
                <a:latin typeface="+mn-lt"/>
                <a:ea typeface="+mn-ea"/>
                <a:cs typeface="+mn-cs"/>
              </a:rPr>
              <a:t>objetivos</a:t>
            </a:r>
            <a:r>
              <a:rPr lang="en-GB" sz="1200" kern="1200" dirty="0">
                <a:solidFill>
                  <a:schemeClr val="tx1"/>
                </a:solidFill>
                <a:effectLst/>
                <a:latin typeface="+mn-lt"/>
                <a:ea typeface="+mn-ea"/>
                <a:cs typeface="+mn-cs"/>
              </a:rPr>
              <a:t> del </a:t>
            </a:r>
            <a:r>
              <a:rPr lang="en-GB" sz="1200" kern="1200" dirty="0" err="1">
                <a:solidFill>
                  <a:schemeClr val="tx1"/>
                </a:solidFill>
                <a:effectLst/>
                <a:latin typeface="+mn-lt"/>
                <a:ea typeface="+mn-ea"/>
                <a:cs typeface="+mn-cs"/>
              </a:rPr>
              <a:t>curso</a:t>
            </a:r>
            <a:r>
              <a:rPr lang="en-GB" sz="1200" kern="1200" dirty="0">
                <a:solidFill>
                  <a:schemeClr val="tx1"/>
                </a:solidFill>
                <a:effectLst/>
                <a:latin typeface="+mn-lt"/>
                <a:ea typeface="+mn-ea"/>
                <a:cs typeface="+mn-cs"/>
              </a:rPr>
              <a:t> se </a:t>
            </a:r>
            <a:r>
              <a:rPr lang="en-GB" sz="1200" kern="1200" dirty="0" err="1">
                <a:solidFill>
                  <a:schemeClr val="tx1"/>
                </a:solidFill>
                <a:effectLst/>
                <a:latin typeface="+mn-lt"/>
                <a:ea typeface="+mn-ea"/>
                <a:cs typeface="+mn-cs"/>
              </a:rPr>
              <a:t>explicarán</a:t>
            </a:r>
            <a:r>
              <a:rPr lang="en-GB" sz="1200" kern="1200" dirty="0">
                <a:solidFill>
                  <a:schemeClr val="tx1"/>
                </a:solidFill>
                <a:effectLst/>
                <a:latin typeface="+mn-lt"/>
                <a:ea typeface="+mn-ea"/>
                <a:cs typeface="+mn-cs"/>
              </a:rPr>
              <a:t> junto con los </a:t>
            </a:r>
            <a:r>
              <a:rPr lang="en-GB" sz="1200" kern="1200" dirty="0" err="1">
                <a:solidFill>
                  <a:schemeClr val="tx1"/>
                </a:solidFill>
                <a:effectLst/>
                <a:latin typeface="+mn-lt"/>
                <a:ea typeface="+mn-ea"/>
                <a:cs typeface="+mn-cs"/>
              </a:rPr>
              <a:t>métodos</a:t>
            </a:r>
            <a:r>
              <a:rPr lang="en-GB" sz="1200" kern="1200" dirty="0">
                <a:solidFill>
                  <a:schemeClr val="tx1"/>
                </a:solidFill>
                <a:effectLst/>
                <a:latin typeface="+mn-lt"/>
                <a:ea typeface="+mn-ea"/>
                <a:cs typeface="+mn-cs"/>
              </a:rPr>
              <a:t> de </a:t>
            </a:r>
            <a:r>
              <a:rPr lang="en-GB" sz="1200" kern="1200" dirty="0" err="1">
                <a:solidFill>
                  <a:schemeClr val="tx1"/>
                </a:solidFill>
                <a:effectLst/>
                <a:latin typeface="+mn-lt"/>
                <a:ea typeface="+mn-ea"/>
                <a:cs typeface="+mn-cs"/>
              </a:rPr>
              <a:t>enseñanza</a:t>
            </a:r>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El </a:t>
            </a:r>
            <a:r>
              <a:rPr lang="en-GB" sz="1200" kern="1200" dirty="0" err="1">
                <a:solidFill>
                  <a:schemeClr val="tx1"/>
                </a:solidFill>
                <a:effectLst/>
                <a:latin typeface="+mn-lt"/>
                <a:ea typeface="+mn-ea"/>
                <a:cs typeface="+mn-cs"/>
              </a:rPr>
              <a:t>capacitador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puede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optar</a:t>
            </a:r>
            <a:r>
              <a:rPr lang="en-GB" sz="1200" kern="1200" dirty="0">
                <a:solidFill>
                  <a:schemeClr val="tx1"/>
                </a:solidFill>
                <a:effectLst/>
                <a:latin typeface="+mn-lt"/>
                <a:ea typeface="+mn-ea"/>
                <a:cs typeface="+mn-cs"/>
              </a:rPr>
              <a:t> por la “</a:t>
            </a:r>
            <a:r>
              <a:rPr lang="en-GB" sz="1200" kern="1200" dirty="0" err="1">
                <a:solidFill>
                  <a:schemeClr val="tx1"/>
                </a:solidFill>
                <a:effectLst/>
                <a:latin typeface="+mn-lt"/>
                <a:ea typeface="+mn-ea"/>
                <a:cs typeface="+mn-cs"/>
              </a:rPr>
              <a:t>promoción</a:t>
            </a:r>
            <a:r>
              <a:rPr lang="en-GB" sz="1200" kern="1200" dirty="0">
                <a:solidFill>
                  <a:schemeClr val="tx1"/>
                </a:solidFill>
                <a:effectLst/>
                <a:latin typeface="+mn-lt"/>
                <a:ea typeface="+mn-ea"/>
                <a:cs typeface="+mn-cs"/>
              </a:rPr>
              <a:t> del </a:t>
            </a:r>
            <a:r>
              <a:rPr lang="en-GB" sz="1200" kern="1200" dirty="0" err="1">
                <a:solidFill>
                  <a:schemeClr val="tx1"/>
                </a:solidFill>
                <a:effectLst/>
                <a:latin typeface="+mn-lt"/>
                <a:ea typeface="+mn-ea"/>
                <a:cs typeface="+mn-cs"/>
              </a:rPr>
              <a:t>diálogo</a:t>
            </a:r>
            <a:r>
              <a:rPr lang="en-GB" sz="1200" kern="1200" dirty="0">
                <a:solidFill>
                  <a:schemeClr val="tx1"/>
                </a:solidFill>
                <a:effectLst/>
                <a:latin typeface="+mn-lt"/>
                <a:ea typeface="+mn-ea"/>
                <a:cs typeface="+mn-cs"/>
              </a:rPr>
              <a:t>” con los </a:t>
            </a:r>
            <a:r>
              <a:rPr lang="en-GB" sz="1200" kern="1200" dirty="0" err="1">
                <a:solidFill>
                  <a:schemeClr val="tx1"/>
                </a:solidFill>
                <a:effectLst/>
                <a:latin typeface="+mn-lt"/>
                <a:ea typeface="+mn-ea"/>
                <a:cs typeface="+mn-cs"/>
              </a:rPr>
              <a:t>delegados</a:t>
            </a:r>
            <a:r>
              <a:rPr lang="en-GB" sz="1200" kern="1200" dirty="0">
                <a:solidFill>
                  <a:schemeClr val="tx1"/>
                </a:solidFill>
                <a:effectLst/>
                <a:latin typeface="+mn-lt"/>
                <a:ea typeface="+mn-ea"/>
                <a:cs typeface="+mn-cs"/>
              </a:rPr>
              <a:t> para que </a:t>
            </a:r>
            <a:r>
              <a:rPr lang="en-GB" sz="1200" b="1" kern="1200" dirty="0">
                <a:solidFill>
                  <a:schemeClr val="tx1"/>
                </a:solidFill>
                <a:effectLst/>
                <a:latin typeface="+mn-lt"/>
                <a:ea typeface="+mn-ea"/>
                <a:cs typeface="+mn-cs"/>
              </a:rPr>
              <a:t>se </a:t>
            </a:r>
            <a:r>
              <a:rPr lang="en-GB" sz="1200" b="1" kern="1200" dirty="0" err="1">
                <a:solidFill>
                  <a:schemeClr val="tx1"/>
                </a:solidFill>
                <a:effectLst/>
                <a:latin typeface="+mn-lt"/>
                <a:ea typeface="+mn-ea"/>
                <a:cs typeface="+mn-cs"/>
              </a:rPr>
              <a:t>involucren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el </a:t>
            </a:r>
            <a:r>
              <a:rPr lang="en-GB" sz="1200" kern="1200" dirty="0" err="1">
                <a:solidFill>
                  <a:schemeClr val="tx1"/>
                </a:solidFill>
                <a:effectLst/>
                <a:latin typeface="+mn-lt"/>
                <a:ea typeface="+mn-ea"/>
                <a:cs typeface="+mn-cs"/>
              </a:rPr>
              <a:t>curso</a:t>
            </a:r>
            <a:r>
              <a:rPr lang="en-GB" sz="1200" kern="1200" dirty="0">
                <a:solidFill>
                  <a:schemeClr val="tx1"/>
                </a:solidFill>
                <a:effectLst/>
                <a:latin typeface="+mn-lt"/>
                <a:ea typeface="+mn-ea"/>
                <a:cs typeface="+mn-cs"/>
              </a:rPr>
              <a:t> y se </a:t>
            </a:r>
            <a:r>
              <a:rPr lang="en-GB" sz="1200" kern="1200" dirty="0" err="1">
                <a:solidFill>
                  <a:schemeClr val="tx1"/>
                </a:solidFill>
                <a:effectLst/>
                <a:latin typeface="+mn-lt"/>
                <a:ea typeface="+mn-ea"/>
                <a:cs typeface="+mn-cs"/>
              </a:rPr>
              <a:t>conecten</a:t>
            </a:r>
            <a:r>
              <a:rPr lang="en-GB" sz="1200" kern="1200" dirty="0">
                <a:solidFill>
                  <a:schemeClr val="tx1"/>
                </a:solidFill>
                <a:effectLst/>
                <a:latin typeface="+mn-lt"/>
                <a:ea typeface="+mn-ea"/>
                <a:cs typeface="+mn-cs"/>
              </a:rPr>
              <a:t> entre </a:t>
            </a:r>
            <a:r>
              <a:rPr lang="en-GB" sz="1200" kern="1200" dirty="0" err="1">
                <a:solidFill>
                  <a:schemeClr val="tx1"/>
                </a:solidFill>
                <a:effectLst/>
                <a:latin typeface="+mn-lt"/>
                <a:ea typeface="+mn-ea"/>
                <a:cs typeface="+mn-cs"/>
              </a:rPr>
              <a:t>ellos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una </a:t>
            </a:r>
            <a:r>
              <a:rPr lang="en-GB" sz="1200" kern="1200" dirty="0" err="1">
                <a:solidFill>
                  <a:schemeClr val="tx1"/>
                </a:solidFill>
                <a:effectLst/>
                <a:latin typeface="+mn-lt"/>
                <a:ea typeface="+mn-ea"/>
                <a:cs typeface="+mn-cs"/>
              </a:rPr>
              <a:t>primera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fase</a:t>
            </a:r>
            <a:r>
              <a:rPr lang="en-GB" sz="1200" kern="1200" dirty="0">
                <a:solidFill>
                  <a:schemeClr val="tx1"/>
                </a:solidFill>
                <a:effectLst/>
                <a:latin typeface="+mn-lt"/>
                <a:ea typeface="+mn-ea"/>
                <a:cs typeface="+mn-cs"/>
              </a:rPr>
              <a:t>.</a:t>
            </a:r>
          </a:p>
          <a:p>
            <a:endParaRPr lang="en-US"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PowerPoint (u </a:t>
            </a:r>
            <a:r>
              <a:rPr lang="en-GB" sz="1200" b="1" kern="1200" dirty="0" err="1">
                <a:solidFill>
                  <a:schemeClr val="tx1"/>
                </a:solidFill>
                <a:effectLst/>
                <a:latin typeface="+mn-lt"/>
                <a:ea typeface="+mn-ea"/>
                <a:cs typeface="+mn-cs"/>
              </a:rPr>
              <a:t>otro</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tipo</a:t>
            </a:r>
            <a:r>
              <a:rPr lang="en-GB" sz="1200" b="1" kern="1200" dirty="0">
                <a:solidFill>
                  <a:schemeClr val="tx1"/>
                </a:solidFill>
                <a:effectLst/>
                <a:latin typeface="+mn-lt"/>
                <a:ea typeface="+mn-ea"/>
                <a:cs typeface="+mn-cs"/>
              </a:rPr>
              <a:t> de </a:t>
            </a:r>
            <a:r>
              <a:rPr lang="en-GB" sz="1200" b="1" kern="1200" dirty="0" err="1">
                <a:solidFill>
                  <a:schemeClr val="tx1"/>
                </a:solidFill>
                <a:effectLst/>
                <a:latin typeface="+mn-lt"/>
                <a:ea typeface="+mn-ea"/>
                <a:cs typeface="+mn-cs"/>
              </a:rPr>
              <a:t>presentación</a:t>
            </a:r>
            <a:r>
              <a:rPr lang="en-GB"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 </a:t>
            </a:r>
            <a:r>
              <a:rPr lang="en-US" sz="1200" kern="1200" dirty="0" err="1">
                <a:solidFill>
                  <a:schemeClr val="tx1"/>
                </a:solidFill>
                <a:effectLst/>
                <a:latin typeface="+mn-lt"/>
                <a:ea typeface="+mn-ea"/>
                <a:cs typeface="+mn-cs"/>
              </a:rPr>
              <a:t>presentación</a:t>
            </a:r>
            <a:r>
              <a:rPr lang="en-US" sz="1200" kern="1200" dirty="0">
                <a:solidFill>
                  <a:schemeClr val="tx1"/>
                </a:solidFill>
                <a:effectLst/>
                <a:latin typeface="+mn-lt"/>
                <a:ea typeface="+mn-ea"/>
                <a:cs typeface="+mn-cs"/>
              </a:rPr>
              <a:t> para </a:t>
            </a:r>
            <a:r>
              <a:rPr lang="en-US" sz="1200" kern="1200" dirty="0" err="1">
                <a:solidFill>
                  <a:schemeClr val="tx1"/>
                </a:solidFill>
                <a:effectLst/>
                <a:latin typeface="+mn-lt"/>
                <a:ea typeface="+mn-ea"/>
                <a:cs typeface="+mn-cs"/>
              </a:rPr>
              <a:t>esta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sesión</a:t>
            </a:r>
            <a:r>
              <a:rPr lang="en-US" sz="1200" kern="1200" dirty="0">
                <a:solidFill>
                  <a:schemeClr val="tx1"/>
                </a:solidFill>
                <a:effectLst/>
                <a:latin typeface="+mn-lt"/>
                <a:ea typeface="+mn-ea"/>
                <a:cs typeface="+mn-cs"/>
              </a:rPr>
              <a:t> se </a:t>
            </a:r>
            <a:r>
              <a:rPr lang="en-US" sz="1200" kern="1200" dirty="0" err="1">
                <a:solidFill>
                  <a:schemeClr val="tx1"/>
                </a:solidFill>
                <a:effectLst/>
                <a:latin typeface="+mn-lt"/>
                <a:ea typeface="+mn-ea"/>
                <a:cs typeface="+mn-cs"/>
              </a:rPr>
              <a:t>preparó</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en</a:t>
            </a:r>
            <a:r>
              <a:rPr lang="en-US" sz="1200" kern="1200" dirty="0">
                <a:solidFill>
                  <a:schemeClr val="tx1"/>
                </a:solidFill>
                <a:effectLst/>
                <a:latin typeface="+mn-lt"/>
                <a:ea typeface="+mn-ea"/>
                <a:cs typeface="+mn-cs"/>
              </a:rPr>
              <a:t> PowerPoint. </a:t>
            </a:r>
            <a:r>
              <a:rPr lang="en-GB" sz="1200" kern="1200" dirty="0" err="1">
                <a:solidFill>
                  <a:schemeClr val="tx1"/>
                </a:solidFill>
                <a:effectLst/>
                <a:latin typeface="+mn-lt"/>
                <a:ea typeface="+mn-ea"/>
                <a:cs typeface="+mn-cs"/>
              </a:rPr>
              <a:t>Esta</a:t>
            </a:r>
            <a:r>
              <a:rPr lang="en-GB" sz="1200" kern="1200" dirty="0">
                <a:solidFill>
                  <a:schemeClr val="tx1"/>
                </a:solidFill>
                <a:effectLst/>
                <a:latin typeface="+mn-lt"/>
                <a:ea typeface="+mn-ea"/>
                <a:cs typeface="+mn-cs"/>
              </a:rPr>
              <a:t> es una </a:t>
            </a:r>
            <a:r>
              <a:rPr lang="en-GB" sz="1200" kern="1200" dirty="0" err="1">
                <a:solidFill>
                  <a:schemeClr val="tx1"/>
                </a:solidFill>
                <a:effectLst/>
                <a:latin typeface="+mn-lt"/>
                <a:ea typeface="+mn-ea"/>
                <a:cs typeface="+mn-cs"/>
              </a:rPr>
              <a:t>presentación</a:t>
            </a:r>
            <a:r>
              <a:rPr lang="en-GB" sz="1200" kern="1200" dirty="0">
                <a:solidFill>
                  <a:schemeClr val="tx1"/>
                </a:solidFill>
                <a:effectLst/>
                <a:latin typeface="+mn-lt"/>
                <a:ea typeface="+mn-ea"/>
                <a:cs typeface="+mn-cs"/>
              </a:rPr>
              <a:t> general y no </a:t>
            </a:r>
            <a:r>
              <a:rPr lang="en-GB" sz="1200" kern="1200" dirty="0" err="1">
                <a:solidFill>
                  <a:schemeClr val="tx1"/>
                </a:solidFill>
                <a:effectLst/>
                <a:latin typeface="+mn-lt"/>
                <a:ea typeface="+mn-ea"/>
                <a:cs typeface="+mn-cs"/>
              </a:rPr>
              <a:t>toma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cuenta</a:t>
            </a:r>
            <a:r>
              <a:rPr lang="en-GB" sz="1200" kern="1200" dirty="0">
                <a:solidFill>
                  <a:schemeClr val="tx1"/>
                </a:solidFill>
                <a:effectLst/>
                <a:latin typeface="+mn-lt"/>
                <a:ea typeface="+mn-ea"/>
                <a:cs typeface="+mn-cs"/>
              </a:rPr>
              <a:t> los </a:t>
            </a:r>
            <a:r>
              <a:rPr lang="en-GB" sz="1200" kern="1200" dirty="0" err="1">
                <a:solidFill>
                  <a:schemeClr val="tx1"/>
                </a:solidFill>
                <a:effectLst/>
                <a:latin typeface="+mn-lt"/>
                <a:ea typeface="+mn-ea"/>
                <a:cs typeface="+mn-cs"/>
              </a:rPr>
              <a:t>temas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nacionales</a:t>
            </a:r>
            <a:r>
              <a:rPr lang="en-GB" sz="1200" kern="1200" dirty="0">
                <a:solidFill>
                  <a:schemeClr val="tx1"/>
                </a:solidFill>
                <a:effectLst/>
                <a:latin typeface="+mn-lt"/>
                <a:ea typeface="+mn-ea"/>
                <a:cs typeface="+mn-cs"/>
              </a:rPr>
              <a:t> que </a:t>
            </a:r>
            <a:r>
              <a:rPr lang="en-GB" sz="1200" kern="1200" dirty="0" err="1">
                <a:solidFill>
                  <a:schemeClr val="tx1"/>
                </a:solidFill>
                <a:effectLst/>
                <a:latin typeface="+mn-lt"/>
                <a:ea typeface="+mn-ea"/>
                <a:cs typeface="+mn-cs"/>
              </a:rPr>
              <a:t>pueden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necesitar</a:t>
            </a:r>
            <a:r>
              <a:rPr lang="en-GB" sz="1200" kern="1200" dirty="0">
                <a:solidFill>
                  <a:schemeClr val="tx1"/>
                </a:solidFill>
                <a:effectLst/>
                <a:latin typeface="+mn-lt"/>
                <a:ea typeface="+mn-ea"/>
                <a:cs typeface="+mn-cs"/>
              </a:rPr>
              <a:t> ser </a:t>
            </a:r>
            <a:r>
              <a:rPr lang="en-GB" sz="1200" kern="1200" dirty="0" err="1">
                <a:solidFill>
                  <a:schemeClr val="tx1"/>
                </a:solidFill>
                <a:effectLst/>
                <a:latin typeface="+mn-lt"/>
                <a:ea typeface="+mn-ea"/>
                <a:cs typeface="+mn-cs"/>
              </a:rPr>
              <a:t>tratados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cuando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este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curso</a:t>
            </a:r>
            <a:r>
              <a:rPr lang="en-GB" sz="1200" kern="1200" dirty="0">
                <a:solidFill>
                  <a:schemeClr val="tx1"/>
                </a:solidFill>
                <a:effectLst/>
                <a:latin typeface="+mn-lt"/>
                <a:ea typeface="+mn-ea"/>
                <a:cs typeface="+mn-cs"/>
              </a:rPr>
              <a:t> se </a:t>
            </a:r>
            <a:r>
              <a:rPr lang="en-GB" sz="1200" kern="1200" dirty="0" err="1">
                <a:solidFill>
                  <a:schemeClr val="tx1"/>
                </a:solidFill>
                <a:effectLst/>
                <a:latin typeface="+mn-lt"/>
                <a:ea typeface="+mn-ea"/>
                <a:cs typeface="+mn-cs"/>
              </a:rPr>
              <a:t>presente</a:t>
            </a:r>
            <a:r>
              <a:rPr lang="en-GB" sz="1200" kern="1200" dirty="0">
                <a:solidFill>
                  <a:schemeClr val="tx1"/>
                </a:solidFill>
                <a:effectLst/>
                <a:latin typeface="+mn-lt"/>
                <a:ea typeface="+mn-ea"/>
                <a:cs typeface="+mn-cs"/>
              </a:rPr>
              <a:t> a </a:t>
            </a:r>
            <a:r>
              <a:rPr lang="en-GB" sz="1200" kern="1200" dirty="0" err="1">
                <a:solidFill>
                  <a:schemeClr val="tx1"/>
                </a:solidFill>
                <a:effectLst/>
                <a:latin typeface="+mn-lt"/>
                <a:ea typeface="+mn-ea"/>
                <a:cs typeface="+mn-cs"/>
              </a:rPr>
              <a:t>nivel</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nacional</a:t>
            </a:r>
            <a:r>
              <a:rPr lang="en-GB" sz="1200" kern="1200" dirty="0">
                <a:solidFill>
                  <a:schemeClr val="tx1"/>
                </a:solidFill>
                <a:effectLst/>
                <a:latin typeface="+mn-lt"/>
                <a:ea typeface="+mn-ea"/>
                <a:cs typeface="+mn-cs"/>
              </a:rPr>
              <a:t>.  El </a:t>
            </a:r>
            <a:r>
              <a:rPr lang="en-GB" sz="1200" kern="1200" dirty="0" err="1">
                <a:solidFill>
                  <a:schemeClr val="tx1"/>
                </a:solidFill>
                <a:effectLst/>
                <a:latin typeface="+mn-lt"/>
                <a:ea typeface="+mn-ea"/>
                <a:cs typeface="+mn-cs"/>
              </a:rPr>
              <a:t>capacitador</a:t>
            </a:r>
            <a:r>
              <a:rPr lang="en-GB" sz="1200" kern="1200" dirty="0">
                <a:solidFill>
                  <a:schemeClr val="tx1"/>
                </a:solidFill>
                <a:effectLst/>
                <a:latin typeface="+mn-lt"/>
                <a:ea typeface="+mn-ea"/>
                <a:cs typeface="+mn-cs"/>
              </a:rPr>
              <a:t> debe </a:t>
            </a:r>
            <a:r>
              <a:rPr lang="en-GB" sz="1200" kern="1200" dirty="0" err="1">
                <a:solidFill>
                  <a:schemeClr val="tx1"/>
                </a:solidFill>
                <a:effectLst/>
                <a:latin typeface="+mn-lt"/>
                <a:ea typeface="+mn-ea"/>
                <a:cs typeface="+mn-cs"/>
              </a:rPr>
              <a:t>procurar</a:t>
            </a:r>
            <a:r>
              <a:rPr lang="en-GB" sz="1200" kern="1200" dirty="0">
                <a:solidFill>
                  <a:schemeClr val="tx1"/>
                </a:solidFill>
                <a:effectLst/>
                <a:latin typeface="+mn-lt"/>
                <a:ea typeface="+mn-ea"/>
                <a:cs typeface="+mn-cs"/>
              </a:rPr>
              <a:t> que la </a:t>
            </a:r>
            <a:r>
              <a:rPr lang="en-GB" sz="1200" kern="1200" dirty="0" err="1">
                <a:solidFill>
                  <a:schemeClr val="tx1"/>
                </a:solidFill>
                <a:effectLst/>
                <a:latin typeface="+mn-lt"/>
                <a:ea typeface="+mn-ea"/>
                <a:cs typeface="+mn-cs"/>
              </a:rPr>
              <a:t>información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esta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presentación</a:t>
            </a:r>
            <a:r>
              <a:rPr lang="en-GB" sz="1200" kern="1200" dirty="0">
                <a:solidFill>
                  <a:schemeClr val="tx1"/>
                </a:solidFill>
                <a:effectLst/>
                <a:latin typeface="+mn-lt"/>
                <a:ea typeface="+mn-ea"/>
                <a:cs typeface="+mn-cs"/>
              </a:rPr>
              <a:t> sea </a:t>
            </a:r>
            <a:r>
              <a:rPr lang="en-GB" sz="1200" kern="1200" dirty="0" err="1">
                <a:solidFill>
                  <a:schemeClr val="tx1"/>
                </a:solidFill>
                <a:effectLst/>
                <a:latin typeface="+mn-lt"/>
                <a:ea typeface="+mn-ea"/>
                <a:cs typeface="+mn-cs"/>
              </a:rPr>
              <a:t>relevante</a:t>
            </a:r>
            <a:r>
              <a:rPr lang="en-GB" sz="1200" kern="1200" dirty="0">
                <a:solidFill>
                  <a:schemeClr val="tx1"/>
                </a:solidFill>
                <a:effectLst/>
                <a:latin typeface="+mn-lt"/>
                <a:ea typeface="+mn-ea"/>
                <a:cs typeface="+mn-cs"/>
              </a:rPr>
              <a:t> para el </a:t>
            </a:r>
            <a:r>
              <a:rPr lang="en-GB" sz="1200" kern="1200" dirty="0" err="1">
                <a:solidFill>
                  <a:schemeClr val="tx1"/>
                </a:solidFill>
                <a:effectLst/>
                <a:latin typeface="+mn-lt"/>
                <a:ea typeface="+mn-ea"/>
                <a:cs typeface="+mn-cs"/>
              </a:rPr>
              <a:t>lugar</a:t>
            </a:r>
            <a:r>
              <a:rPr lang="en-GB" sz="1200" kern="1200" dirty="0">
                <a:solidFill>
                  <a:schemeClr val="tx1"/>
                </a:solidFill>
                <a:effectLst/>
                <a:latin typeface="+mn-lt"/>
                <a:ea typeface="+mn-ea"/>
                <a:cs typeface="+mn-cs"/>
              </a:rPr>
              <a:t> de </a:t>
            </a:r>
            <a:r>
              <a:rPr lang="en-GB" sz="1200" kern="1200" dirty="0" err="1">
                <a:solidFill>
                  <a:schemeClr val="tx1"/>
                </a:solidFill>
                <a:effectLst/>
                <a:latin typeface="+mn-lt"/>
                <a:ea typeface="+mn-ea"/>
                <a:cs typeface="+mn-cs"/>
              </a:rPr>
              <a:t>entrega</a:t>
            </a:r>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1</a:t>
            </a:fld>
            <a:endParaRPr lang="en-US" dirty="0"/>
          </a:p>
        </p:txBody>
      </p:sp>
    </p:spTree>
    <p:extLst>
      <p:ext uri="{BB962C8B-B14F-4D97-AF65-F5344CB8AC3E}">
        <p14:creationId xmlns:p14="http://schemas.microsoft.com/office/powerpoint/2010/main" val="1395198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effectLst/>
                <a:latin typeface="+mn-lt"/>
                <a:ea typeface="+mn-ea"/>
                <a:cs typeface="+mn-cs"/>
              </a:rPr>
              <a:t>El </a:t>
            </a:r>
            <a:r>
              <a:rPr lang="en-GB" sz="1200" kern="1200" dirty="0" err="1">
                <a:solidFill>
                  <a:schemeClr val="tx1"/>
                </a:solidFill>
                <a:effectLst/>
                <a:latin typeface="+mn-lt"/>
                <a:ea typeface="+mn-ea"/>
                <a:cs typeface="+mn-cs"/>
              </a:rPr>
              <a:t>capacitador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deberá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otorgarle</a:t>
            </a:r>
            <a:r>
              <a:rPr lang="en-GB" sz="1200" kern="1200" dirty="0">
                <a:solidFill>
                  <a:schemeClr val="tx1"/>
                </a:solidFill>
                <a:effectLst/>
                <a:latin typeface="+mn-lt"/>
                <a:ea typeface="+mn-ea"/>
                <a:cs typeface="+mn-cs"/>
              </a:rPr>
              <a:t> a los </a:t>
            </a:r>
            <a:r>
              <a:rPr lang="en-GB" sz="1200" kern="1200" dirty="0" err="1">
                <a:solidFill>
                  <a:schemeClr val="tx1"/>
                </a:solidFill>
                <a:effectLst/>
                <a:latin typeface="+mn-lt"/>
                <a:ea typeface="+mn-ea"/>
                <a:cs typeface="+mn-cs"/>
              </a:rPr>
              <a:t>participantes</a:t>
            </a:r>
            <a:r>
              <a:rPr lang="en-GB" sz="1200" kern="1200" dirty="0">
                <a:solidFill>
                  <a:schemeClr val="tx1"/>
                </a:solidFill>
                <a:effectLst/>
                <a:latin typeface="+mn-lt"/>
                <a:ea typeface="+mn-ea"/>
                <a:cs typeface="+mn-cs"/>
              </a:rPr>
              <a:t> una </a:t>
            </a:r>
            <a:r>
              <a:rPr lang="en-GB" sz="1200" kern="1200" dirty="0" err="1">
                <a:solidFill>
                  <a:schemeClr val="tx1"/>
                </a:solidFill>
                <a:effectLst/>
                <a:latin typeface="+mn-lt"/>
                <a:ea typeface="+mn-ea"/>
                <a:cs typeface="+mn-cs"/>
              </a:rPr>
              <a:t>oportunidad</a:t>
            </a:r>
            <a:r>
              <a:rPr lang="en-GB" sz="1200" kern="1200" dirty="0">
                <a:solidFill>
                  <a:schemeClr val="tx1"/>
                </a:solidFill>
                <a:effectLst/>
                <a:latin typeface="+mn-lt"/>
                <a:ea typeface="+mn-ea"/>
                <a:cs typeface="+mn-cs"/>
              </a:rPr>
              <a:t> para </a:t>
            </a:r>
            <a:r>
              <a:rPr lang="en-GB" sz="1200" kern="1200" dirty="0" err="1">
                <a:solidFill>
                  <a:schemeClr val="tx1"/>
                </a:solidFill>
                <a:effectLst/>
                <a:latin typeface="+mn-lt"/>
                <a:ea typeface="+mn-ea"/>
                <a:cs typeface="+mn-cs"/>
              </a:rPr>
              <a:t>formular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cualquier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pregunta</a:t>
            </a:r>
            <a:r>
              <a:rPr lang="en-GB" sz="1200" kern="1200" dirty="0">
                <a:solidFill>
                  <a:schemeClr val="tx1"/>
                </a:solidFill>
                <a:effectLst/>
                <a:latin typeface="+mn-lt"/>
                <a:ea typeface="+mn-ea"/>
                <a:cs typeface="+mn-cs"/>
              </a:rPr>
              <a:t> que </a:t>
            </a:r>
            <a:r>
              <a:rPr lang="en-GB" sz="1200" kern="1200" dirty="0" err="1">
                <a:solidFill>
                  <a:schemeClr val="tx1"/>
                </a:solidFill>
                <a:effectLst/>
                <a:latin typeface="+mn-lt"/>
                <a:ea typeface="+mn-ea"/>
                <a:cs typeface="+mn-cs"/>
              </a:rPr>
              <a:t>puedan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tener</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relación</a:t>
            </a:r>
            <a:r>
              <a:rPr lang="en-GB" sz="1200" kern="1200" dirty="0">
                <a:solidFill>
                  <a:schemeClr val="tx1"/>
                </a:solidFill>
                <a:effectLst/>
                <a:latin typeface="+mn-lt"/>
                <a:ea typeface="+mn-ea"/>
                <a:cs typeface="+mn-cs"/>
              </a:rPr>
              <a:t> con la </a:t>
            </a:r>
            <a:r>
              <a:rPr lang="en-GB" sz="1200" kern="1200" dirty="0" err="1">
                <a:solidFill>
                  <a:schemeClr val="tx1"/>
                </a:solidFill>
                <a:effectLst/>
                <a:latin typeface="+mn-lt"/>
                <a:ea typeface="+mn-ea"/>
                <a:cs typeface="+mn-cs"/>
              </a:rPr>
              <a:t>lección</a:t>
            </a:r>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GB" sz="1200" b="1" kern="1200" dirty="0">
              <a:solidFill>
                <a:schemeClr val="tx1"/>
              </a:solidFill>
              <a:effectLst/>
              <a:latin typeface="+mn-lt"/>
              <a:ea typeface="+mn-ea"/>
              <a:cs typeface="+mn-cs"/>
            </a:endParaRPr>
          </a:p>
          <a:p>
            <a:r>
              <a:rPr lang="en-GB" sz="1200" b="1" kern="1200" dirty="0" err="1">
                <a:solidFill>
                  <a:schemeClr val="tx1"/>
                </a:solidFill>
                <a:effectLst/>
                <a:latin typeface="+mn-lt"/>
                <a:ea typeface="+mn-ea"/>
                <a:cs typeface="+mn-cs"/>
              </a:rPr>
              <a:t>Ejercicios</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Prácticos</a:t>
            </a:r>
            <a:r>
              <a:rPr lang="en-GB" sz="1200" b="1" kern="1200" dirty="0">
                <a:solidFill>
                  <a:schemeClr val="tx1"/>
                </a:solidFill>
                <a:effectLst/>
                <a:latin typeface="+mn-lt"/>
                <a:ea typeface="+mn-ea"/>
                <a:cs typeface="+mn-cs"/>
              </a:rPr>
              <a:t> (</a:t>
            </a:r>
            <a:r>
              <a:rPr lang="en-GB" sz="1200" b="1" kern="1200" dirty="0" err="1">
                <a:solidFill>
                  <a:schemeClr val="tx1"/>
                </a:solidFill>
                <a:effectLst/>
                <a:latin typeface="+mn-lt"/>
                <a:ea typeface="+mn-ea"/>
                <a:cs typeface="+mn-cs"/>
              </a:rPr>
              <a:t>si</a:t>
            </a:r>
            <a:r>
              <a:rPr lang="en-GB" sz="1200" b="1" kern="1200" dirty="0">
                <a:solidFill>
                  <a:schemeClr val="tx1"/>
                </a:solidFill>
                <a:effectLst/>
                <a:latin typeface="+mn-lt"/>
                <a:ea typeface="+mn-ea"/>
                <a:cs typeface="+mn-cs"/>
              </a:rPr>
              <a:t> son </a:t>
            </a:r>
            <a:r>
              <a:rPr lang="en-GB" sz="1200" b="1" kern="1200" dirty="0" err="1">
                <a:solidFill>
                  <a:schemeClr val="tx1"/>
                </a:solidFill>
                <a:effectLst/>
                <a:latin typeface="+mn-lt"/>
                <a:ea typeface="+mn-ea"/>
                <a:cs typeface="+mn-cs"/>
              </a:rPr>
              <a:t>aplicables</a:t>
            </a:r>
            <a:r>
              <a:rPr lang="en-GB"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El </a:t>
            </a:r>
            <a:r>
              <a:rPr lang="en-GB" sz="1200" kern="1200" dirty="0" err="1">
                <a:solidFill>
                  <a:schemeClr val="tx1"/>
                </a:solidFill>
                <a:effectLst/>
                <a:latin typeface="+mn-lt"/>
                <a:ea typeface="+mn-ea"/>
                <a:cs typeface="+mn-cs"/>
              </a:rPr>
              <a:t>único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ejercicio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práctico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esta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sesión</a:t>
            </a:r>
            <a:r>
              <a:rPr lang="en-GB" sz="1200" kern="1200" dirty="0">
                <a:solidFill>
                  <a:schemeClr val="tx1"/>
                </a:solidFill>
                <a:effectLst/>
                <a:latin typeface="+mn-lt"/>
                <a:ea typeface="+mn-ea"/>
                <a:cs typeface="+mn-cs"/>
              </a:rPr>
              <a:t> es la </a:t>
            </a:r>
            <a:r>
              <a:rPr lang="en-GB" sz="1200" kern="1200" dirty="0" err="1">
                <a:solidFill>
                  <a:schemeClr val="tx1"/>
                </a:solidFill>
                <a:effectLst/>
                <a:latin typeface="+mn-lt"/>
                <a:ea typeface="+mn-ea"/>
                <a:cs typeface="+mn-cs"/>
              </a:rPr>
              <a:t>introducción</a:t>
            </a:r>
            <a:r>
              <a:rPr lang="en-GB" sz="1200" kern="1200" dirty="0">
                <a:solidFill>
                  <a:schemeClr val="tx1"/>
                </a:solidFill>
                <a:effectLst/>
                <a:latin typeface="+mn-lt"/>
                <a:ea typeface="+mn-ea"/>
                <a:cs typeface="+mn-cs"/>
              </a:rPr>
              <a:t> de los </a:t>
            </a:r>
            <a:r>
              <a:rPr lang="en-GB" sz="1200" kern="1200" dirty="0" err="1">
                <a:solidFill>
                  <a:schemeClr val="tx1"/>
                </a:solidFill>
                <a:effectLst/>
                <a:latin typeface="+mn-lt"/>
                <a:ea typeface="+mn-ea"/>
                <a:cs typeface="+mn-cs"/>
              </a:rPr>
              <a:t>alumnos</a:t>
            </a:r>
            <a:r>
              <a:rPr lang="en-GB" sz="1200" kern="1200" dirty="0">
                <a:solidFill>
                  <a:schemeClr val="tx1"/>
                </a:solidFill>
                <a:effectLst/>
                <a:latin typeface="+mn-lt"/>
                <a:ea typeface="+mn-ea"/>
                <a:cs typeface="+mn-cs"/>
              </a:rPr>
              <a:t> y </a:t>
            </a:r>
            <a:r>
              <a:rPr lang="en-GB" sz="1200" kern="1200" dirty="0" err="1">
                <a:solidFill>
                  <a:schemeClr val="tx1"/>
                </a:solidFill>
                <a:effectLst/>
                <a:latin typeface="+mn-lt"/>
                <a:ea typeface="+mn-ea"/>
                <a:cs typeface="+mn-cs"/>
              </a:rPr>
              <a:t>capacitadores</a:t>
            </a:r>
            <a:r>
              <a:rPr lang="en-GB" sz="1200" kern="1200" dirty="0">
                <a:solidFill>
                  <a:schemeClr val="tx1"/>
                </a:solidFill>
                <a:effectLst/>
                <a:latin typeface="+mn-lt"/>
                <a:ea typeface="+mn-ea"/>
                <a:cs typeface="+mn-cs"/>
              </a:rPr>
              <a:t> y los </a:t>
            </a:r>
            <a:r>
              <a:rPr lang="en-GB" sz="1200" kern="1200" dirty="0" err="1">
                <a:solidFill>
                  <a:schemeClr val="tx1"/>
                </a:solidFill>
                <a:effectLst/>
                <a:latin typeface="+mn-lt"/>
                <a:ea typeface="+mn-ea"/>
                <a:cs typeface="+mn-cs"/>
              </a:rPr>
              <a:t>requisitos</a:t>
            </a:r>
            <a:r>
              <a:rPr lang="en-GB" sz="1200" kern="1200" dirty="0">
                <a:solidFill>
                  <a:schemeClr val="tx1"/>
                </a:solidFill>
                <a:effectLst/>
                <a:latin typeface="+mn-lt"/>
                <a:ea typeface="+mn-ea"/>
                <a:cs typeface="+mn-cs"/>
              </a:rPr>
              <a:t> se </a:t>
            </a:r>
            <a:r>
              <a:rPr lang="en-GB" sz="1200" kern="1200" dirty="0" err="1">
                <a:solidFill>
                  <a:schemeClr val="tx1"/>
                </a:solidFill>
                <a:effectLst/>
                <a:latin typeface="+mn-lt"/>
                <a:ea typeface="+mn-ea"/>
                <a:cs typeface="+mn-cs"/>
              </a:rPr>
              <a:t>presentan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la </a:t>
            </a:r>
            <a:r>
              <a:rPr lang="en-GB" sz="1200" kern="1200" dirty="0" err="1">
                <a:solidFill>
                  <a:schemeClr val="tx1"/>
                </a:solidFill>
                <a:effectLst/>
                <a:latin typeface="+mn-lt"/>
                <a:ea typeface="+mn-ea"/>
                <a:cs typeface="+mn-cs"/>
              </a:rPr>
              <a:t>sección</a:t>
            </a:r>
            <a:r>
              <a:rPr lang="en-GB" sz="1200" kern="1200" dirty="0">
                <a:solidFill>
                  <a:schemeClr val="tx1"/>
                </a:solidFill>
                <a:effectLst/>
                <a:latin typeface="+mn-lt"/>
                <a:ea typeface="+mn-ea"/>
                <a:cs typeface="+mn-cs"/>
              </a:rPr>
              <a:t> previa.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b="1" kern="1200" dirty="0" err="1">
                <a:solidFill>
                  <a:schemeClr val="tx1"/>
                </a:solidFill>
                <a:effectLst/>
                <a:latin typeface="+mn-lt"/>
                <a:ea typeface="+mn-ea"/>
                <a:cs typeface="+mn-cs"/>
              </a:rPr>
              <a:t>Verificación</a:t>
            </a:r>
            <a:r>
              <a:rPr lang="en-GB" sz="1200" b="1" kern="1200" dirty="0">
                <a:solidFill>
                  <a:schemeClr val="tx1"/>
                </a:solidFill>
                <a:effectLst/>
                <a:latin typeface="+mn-lt"/>
                <a:ea typeface="+mn-ea"/>
                <a:cs typeface="+mn-cs"/>
              </a:rPr>
              <a:t> de </a:t>
            </a:r>
            <a:r>
              <a:rPr lang="en-GB" sz="1200" b="1" kern="1200" dirty="0" err="1">
                <a:solidFill>
                  <a:schemeClr val="tx1"/>
                </a:solidFill>
                <a:effectLst/>
                <a:latin typeface="+mn-lt"/>
                <a:ea typeface="+mn-ea"/>
                <a:cs typeface="+mn-cs"/>
              </a:rPr>
              <a:t>conocimiento</a:t>
            </a:r>
            <a:r>
              <a:rPr lang="en-GB"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No hay una </a:t>
            </a:r>
            <a:r>
              <a:rPr lang="en-GB" sz="1200" kern="1200" dirty="0" err="1">
                <a:solidFill>
                  <a:schemeClr val="tx1"/>
                </a:solidFill>
                <a:effectLst/>
                <a:latin typeface="+mn-lt"/>
                <a:ea typeface="+mn-ea"/>
                <a:cs typeface="+mn-cs"/>
              </a:rPr>
              <a:t>verificación</a:t>
            </a:r>
            <a:r>
              <a:rPr lang="en-GB" sz="1200" kern="1200" dirty="0">
                <a:solidFill>
                  <a:schemeClr val="tx1"/>
                </a:solidFill>
                <a:effectLst/>
                <a:latin typeface="+mn-lt"/>
                <a:ea typeface="+mn-ea"/>
                <a:cs typeface="+mn-cs"/>
              </a:rPr>
              <a:t> del </a:t>
            </a:r>
            <a:r>
              <a:rPr lang="en-GB" sz="1200" kern="1200" dirty="0" err="1">
                <a:solidFill>
                  <a:schemeClr val="tx1"/>
                </a:solidFill>
                <a:effectLst/>
                <a:latin typeface="+mn-lt"/>
                <a:ea typeface="+mn-ea"/>
                <a:cs typeface="+mn-cs"/>
              </a:rPr>
              <a:t>conocimiento</a:t>
            </a:r>
            <a:r>
              <a:rPr lang="en-GB" sz="1200" kern="1200" dirty="0">
                <a:solidFill>
                  <a:schemeClr val="tx1"/>
                </a:solidFill>
                <a:effectLst/>
                <a:latin typeface="+mn-lt"/>
                <a:ea typeface="+mn-ea"/>
                <a:cs typeface="+mn-cs"/>
              </a:rPr>
              <a:t> con </a:t>
            </a:r>
            <a:r>
              <a:rPr lang="en-GB" sz="1200" kern="1200" dirty="0" err="1">
                <a:solidFill>
                  <a:schemeClr val="tx1"/>
                </a:solidFill>
                <a:effectLst/>
                <a:latin typeface="+mn-lt"/>
                <a:ea typeface="+mn-ea"/>
                <a:cs typeface="+mn-cs"/>
              </a:rPr>
              <a:t>esta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sesión</a:t>
            </a:r>
            <a:endParaRPr lang="en-US"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Esta diapositiva aborda los temas relacionados con la salud y la seguridad.  Estos serán distintos según el lugar de entrega.  El capacitador es responsable en asegurar que tengan la información precisa para comunicarla a los delegados.  </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dirty="0"/>
          </a:p>
        </p:txBody>
      </p:sp>
    </p:spTree>
    <p:extLst>
      <p:ext uri="{BB962C8B-B14F-4D97-AF65-F5344CB8AC3E}">
        <p14:creationId xmlns:p14="http://schemas.microsoft.com/office/powerpoint/2010/main" val="1638627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a:solidFill>
                  <a:schemeClr val="tx1"/>
                </a:solidFill>
                <a:effectLst/>
                <a:latin typeface="+mn-lt"/>
                <a:ea typeface="+mn-ea"/>
                <a:cs typeface="+mn-cs"/>
              </a:rPr>
              <a:t>Los antecedentes del curso se presentan para los delegados. </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3</a:t>
            </a:fld>
            <a:endParaRPr lang="en-US" dirty="0"/>
          </a:p>
        </p:txBody>
      </p:sp>
    </p:spTree>
    <p:extLst>
      <p:ext uri="{BB962C8B-B14F-4D97-AF65-F5344CB8AC3E}">
        <p14:creationId xmlns:p14="http://schemas.microsoft.com/office/powerpoint/2010/main" val="3746617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a:solidFill>
                  <a:schemeClr val="tx1"/>
                </a:solidFill>
                <a:effectLst/>
                <a:latin typeface="+mn-lt"/>
                <a:ea typeface="+mn-ea"/>
                <a:cs typeface="+mn-cs"/>
              </a:rPr>
              <a:t>Los </a:t>
            </a:r>
            <a:r>
              <a:rPr lang="en-US" sz="1200" kern="1200" dirty="0" err="1">
                <a:solidFill>
                  <a:schemeClr val="tx1"/>
                </a:solidFill>
                <a:effectLst/>
                <a:latin typeface="+mn-lt"/>
                <a:ea typeface="+mn-ea"/>
                <a:cs typeface="+mn-cs"/>
              </a:rPr>
              <a:t>objetivos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individuales</a:t>
            </a:r>
            <a:r>
              <a:rPr lang="en-US" sz="1200" kern="1200" dirty="0">
                <a:solidFill>
                  <a:schemeClr val="tx1"/>
                </a:solidFill>
                <a:effectLst/>
                <a:latin typeface="+mn-lt"/>
                <a:ea typeface="+mn-ea"/>
                <a:cs typeface="+mn-cs"/>
              </a:rPr>
              <a:t> son las </a:t>
            </a:r>
            <a:r>
              <a:rPr lang="en-US" sz="1200" kern="1200" dirty="0" err="1">
                <a:solidFill>
                  <a:schemeClr val="tx1"/>
                </a:solidFill>
                <a:effectLst/>
                <a:latin typeface="+mn-lt"/>
                <a:ea typeface="+mn-ea"/>
                <a:cs typeface="+mn-cs"/>
              </a:rPr>
              <a:t>actividades</a:t>
            </a:r>
            <a:r>
              <a:rPr lang="en-US" sz="1200" kern="1200" dirty="0">
                <a:solidFill>
                  <a:schemeClr val="tx1"/>
                </a:solidFill>
                <a:effectLst/>
                <a:latin typeface="+mn-lt"/>
                <a:ea typeface="+mn-ea"/>
                <a:cs typeface="+mn-cs"/>
              </a:rPr>
              <a:t> que el </a:t>
            </a:r>
            <a:r>
              <a:rPr lang="en-US" sz="1200" kern="1200" dirty="0" err="1">
                <a:solidFill>
                  <a:schemeClr val="tx1"/>
                </a:solidFill>
                <a:effectLst/>
                <a:latin typeface="+mn-lt"/>
                <a:ea typeface="+mn-ea"/>
                <a:cs typeface="+mn-cs"/>
              </a:rPr>
              <a:t>delegado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debería</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poder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llevar</a:t>
            </a:r>
            <a:r>
              <a:rPr lang="en-US" sz="1200" kern="1200" dirty="0">
                <a:solidFill>
                  <a:schemeClr val="tx1"/>
                </a:solidFill>
                <a:effectLst/>
                <a:latin typeface="+mn-lt"/>
                <a:ea typeface="+mn-ea"/>
                <a:cs typeface="+mn-cs"/>
              </a:rPr>
              <a:t> a </a:t>
            </a:r>
            <a:r>
              <a:rPr lang="en-US" sz="1200" kern="1200" dirty="0" err="1">
                <a:solidFill>
                  <a:schemeClr val="tx1"/>
                </a:solidFill>
                <a:effectLst/>
                <a:latin typeface="+mn-lt"/>
                <a:ea typeface="+mn-ea"/>
                <a:cs typeface="+mn-cs"/>
              </a:rPr>
              <a:t>cabo</a:t>
            </a:r>
            <a:r>
              <a:rPr lang="en-US" sz="1200" kern="1200" dirty="0">
                <a:solidFill>
                  <a:schemeClr val="tx1"/>
                </a:solidFill>
                <a:effectLst/>
                <a:latin typeface="+mn-lt"/>
                <a:ea typeface="+mn-ea"/>
                <a:cs typeface="+mn-cs"/>
              </a:rPr>
              <a:t> al final de la </a:t>
            </a:r>
            <a:r>
              <a:rPr lang="en-US" sz="1200" kern="1200" dirty="0" err="1">
                <a:solidFill>
                  <a:schemeClr val="tx1"/>
                </a:solidFill>
                <a:effectLst/>
                <a:latin typeface="+mn-lt"/>
                <a:ea typeface="+mn-ea"/>
                <a:cs typeface="+mn-cs"/>
              </a:rPr>
              <a:t>sesión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Estos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objetivos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pueden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usarse</a:t>
            </a:r>
            <a:r>
              <a:rPr lang="en-US" sz="1200" kern="1200" dirty="0">
                <a:solidFill>
                  <a:schemeClr val="tx1"/>
                </a:solidFill>
                <a:effectLst/>
                <a:latin typeface="+mn-lt"/>
                <a:ea typeface="+mn-ea"/>
                <a:cs typeface="+mn-cs"/>
              </a:rPr>
              <a:t> para </a:t>
            </a:r>
            <a:r>
              <a:rPr lang="en-US" sz="1200" kern="1200" dirty="0" err="1">
                <a:solidFill>
                  <a:schemeClr val="tx1"/>
                </a:solidFill>
                <a:effectLst/>
                <a:latin typeface="+mn-lt"/>
                <a:ea typeface="+mn-ea"/>
                <a:cs typeface="+mn-cs"/>
              </a:rPr>
              <a:t>evaluar</a:t>
            </a:r>
            <a:r>
              <a:rPr lang="en-US" sz="1200" kern="1200" dirty="0">
                <a:solidFill>
                  <a:schemeClr val="tx1"/>
                </a:solidFill>
                <a:effectLst/>
                <a:latin typeface="+mn-lt"/>
                <a:ea typeface="+mn-ea"/>
                <a:cs typeface="+mn-cs"/>
              </a:rPr>
              <a:t> el </a:t>
            </a:r>
            <a:r>
              <a:rPr lang="en-US" sz="1200" kern="1200" dirty="0" err="1">
                <a:solidFill>
                  <a:schemeClr val="tx1"/>
                </a:solidFill>
                <a:effectLst/>
                <a:latin typeface="+mn-lt"/>
                <a:ea typeface="+mn-ea"/>
                <a:cs typeface="+mn-cs"/>
              </a:rPr>
              <a:t>conocimiento</a:t>
            </a:r>
            <a:r>
              <a:rPr lang="en-US" sz="1200" kern="1200" dirty="0">
                <a:solidFill>
                  <a:schemeClr val="tx1"/>
                </a:solidFill>
                <a:effectLst/>
                <a:latin typeface="+mn-lt"/>
                <a:ea typeface="+mn-ea"/>
                <a:cs typeface="+mn-cs"/>
              </a:rPr>
              <a:t> que los </a:t>
            </a:r>
            <a:r>
              <a:rPr lang="en-US" sz="1200" kern="1200" dirty="0" err="1">
                <a:solidFill>
                  <a:schemeClr val="tx1"/>
                </a:solidFill>
                <a:effectLst/>
                <a:latin typeface="+mn-lt"/>
                <a:ea typeface="+mn-ea"/>
                <a:cs typeface="+mn-cs"/>
              </a:rPr>
              <a:t>alumnos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obtenido</a:t>
            </a:r>
            <a:r>
              <a:rPr lang="en-US" sz="1200" kern="1200" dirty="0">
                <a:solidFill>
                  <a:schemeClr val="tx1"/>
                </a:solidFill>
                <a:effectLst/>
                <a:latin typeface="+mn-lt"/>
                <a:ea typeface="+mn-ea"/>
                <a:cs typeface="+mn-cs"/>
              </a:rPr>
              <a:t> y </a:t>
            </a:r>
            <a:r>
              <a:rPr lang="en-US" sz="1200" kern="1200" dirty="0" err="1">
                <a:solidFill>
                  <a:schemeClr val="tx1"/>
                </a:solidFill>
                <a:effectLst/>
                <a:latin typeface="+mn-lt"/>
                <a:ea typeface="+mn-ea"/>
                <a:cs typeface="+mn-cs"/>
              </a:rPr>
              <a:t>permitir</a:t>
            </a:r>
            <a:r>
              <a:rPr lang="en-US" sz="1200" kern="1200" dirty="0">
                <a:solidFill>
                  <a:schemeClr val="tx1"/>
                </a:solidFill>
                <a:effectLst/>
                <a:latin typeface="+mn-lt"/>
                <a:ea typeface="+mn-ea"/>
                <a:cs typeface="+mn-cs"/>
              </a:rPr>
              <a:t> que los </a:t>
            </a:r>
            <a:r>
              <a:rPr lang="en-US" sz="1200" kern="1200" dirty="0" err="1">
                <a:solidFill>
                  <a:schemeClr val="tx1"/>
                </a:solidFill>
                <a:effectLst/>
                <a:latin typeface="+mn-lt"/>
                <a:ea typeface="+mn-ea"/>
                <a:cs typeface="+mn-cs"/>
              </a:rPr>
              <a:t>alumnos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evalúen</a:t>
            </a:r>
            <a:r>
              <a:rPr lang="en-US" sz="1200" kern="1200" dirty="0">
                <a:solidFill>
                  <a:schemeClr val="tx1"/>
                </a:solidFill>
                <a:effectLst/>
                <a:latin typeface="+mn-lt"/>
                <a:ea typeface="+mn-ea"/>
                <a:cs typeface="+mn-cs"/>
              </a:rPr>
              <a:t> el </a:t>
            </a:r>
            <a:r>
              <a:rPr lang="en-US" sz="1200" kern="1200" dirty="0" err="1">
                <a:solidFill>
                  <a:schemeClr val="tx1"/>
                </a:solidFill>
                <a:effectLst/>
                <a:latin typeface="+mn-lt"/>
                <a:ea typeface="+mn-ea"/>
                <a:cs typeface="+mn-cs"/>
              </a:rPr>
              <a:t>programa</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capacitación</a:t>
            </a:r>
            <a:r>
              <a:rPr lang="en-US" sz="1200" kern="1200" dirty="0">
                <a:solidFill>
                  <a:schemeClr val="tx1"/>
                </a:solidFill>
                <a:effectLst/>
                <a:latin typeface="+mn-lt"/>
                <a:ea typeface="+mn-ea"/>
                <a:cs typeface="+mn-cs"/>
              </a:rPr>
              <a:t>.   Para </a:t>
            </a:r>
            <a:r>
              <a:rPr lang="en-US" sz="1200" kern="1200" dirty="0" err="1">
                <a:solidFill>
                  <a:schemeClr val="tx1"/>
                </a:solidFill>
                <a:effectLst/>
                <a:latin typeface="+mn-lt"/>
                <a:ea typeface="+mn-ea"/>
                <a:cs typeface="+mn-cs"/>
              </a:rPr>
              <a:t>esta</a:t>
            </a:r>
            <a:r>
              <a:rPr lang="en-US" sz="1200" kern="1200" dirty="0">
                <a:solidFill>
                  <a:schemeClr val="tx1"/>
                </a:solidFill>
                <a:effectLst/>
                <a:latin typeface="+mn-lt"/>
                <a:ea typeface="+mn-ea"/>
                <a:cs typeface="+mn-cs"/>
              </a:rPr>
              <a:t> session los </a:t>
            </a:r>
            <a:r>
              <a:rPr lang="en-US" sz="1200" kern="1200" dirty="0" err="1">
                <a:solidFill>
                  <a:schemeClr val="tx1"/>
                </a:solidFill>
                <a:effectLst/>
                <a:latin typeface="+mn-lt"/>
                <a:ea typeface="+mn-ea"/>
                <a:cs typeface="+mn-cs"/>
              </a:rPr>
              <a:t>alumnos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podrán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realizar</a:t>
            </a:r>
            <a:r>
              <a:rPr lang="en-US" sz="1200" kern="1200" dirty="0">
                <a:solidFill>
                  <a:schemeClr val="tx1"/>
                </a:solidFill>
                <a:effectLst/>
                <a:latin typeface="+mn-lt"/>
                <a:ea typeface="+mn-ea"/>
                <a:cs typeface="+mn-cs"/>
              </a:rPr>
              <a:t> lo </a:t>
            </a:r>
            <a:r>
              <a:rPr lang="en-US" sz="1200" kern="1200" dirty="0" err="1">
                <a:solidFill>
                  <a:schemeClr val="tx1"/>
                </a:solidFill>
                <a:effectLst/>
                <a:latin typeface="+mn-lt"/>
                <a:ea typeface="+mn-ea"/>
                <a:cs typeface="+mn-cs"/>
              </a:rPr>
              <a:t>siguiente</a:t>
            </a:r>
            <a:r>
              <a:rPr lang="en-US" sz="1200" kern="1200" dirty="0">
                <a:solidFill>
                  <a:schemeClr val="tx1"/>
                </a:solidFill>
                <a:effectLst/>
                <a:latin typeface="+mn-lt"/>
                <a:ea typeface="+mn-ea"/>
                <a:cs typeface="+mn-cs"/>
              </a:rPr>
              <a:t>: </a:t>
            </a:r>
          </a:p>
          <a:p>
            <a:pPr marL="171450" lvl="0" indent="-171450">
              <a:buFont typeface="Courier New" panose="02070309020205020404" pitchFamily="49" charset="0"/>
              <a:buChar char="o"/>
            </a:pPr>
            <a:r>
              <a:rPr lang="en-US" sz="1200" kern="1200" dirty="0" err="1">
                <a:solidFill>
                  <a:schemeClr val="tx1"/>
                </a:solidFill>
                <a:effectLst/>
                <a:latin typeface="+mn-lt"/>
                <a:ea typeface="+mn-ea"/>
                <a:cs typeface="+mn-cs"/>
              </a:rPr>
              <a:t>Analizar</a:t>
            </a:r>
            <a:r>
              <a:rPr lang="en-US" sz="1200" kern="1200" dirty="0">
                <a:solidFill>
                  <a:schemeClr val="tx1"/>
                </a:solidFill>
                <a:effectLst/>
                <a:latin typeface="+mn-lt"/>
                <a:ea typeface="+mn-ea"/>
                <a:cs typeface="+mn-cs"/>
              </a:rPr>
              <a:t> el </a:t>
            </a:r>
            <a:r>
              <a:rPr lang="en-US" sz="1200" kern="1200" dirty="0" err="1">
                <a:solidFill>
                  <a:schemeClr val="tx1"/>
                </a:solidFill>
                <a:effectLst/>
                <a:latin typeface="+mn-lt"/>
                <a:ea typeface="+mn-ea"/>
                <a:cs typeface="+mn-cs"/>
              </a:rPr>
              <a:t>objetivo</a:t>
            </a:r>
            <a:r>
              <a:rPr lang="en-US" sz="1200" kern="1200" dirty="0">
                <a:solidFill>
                  <a:schemeClr val="tx1"/>
                </a:solidFill>
                <a:effectLst/>
                <a:latin typeface="+mn-lt"/>
                <a:ea typeface="+mn-ea"/>
                <a:cs typeface="+mn-cs"/>
              </a:rPr>
              <a:t> general del </a:t>
            </a:r>
            <a:r>
              <a:rPr lang="en-US" sz="1200" kern="1200" dirty="0" err="1">
                <a:solidFill>
                  <a:schemeClr val="tx1"/>
                </a:solidFill>
                <a:effectLst/>
                <a:latin typeface="+mn-lt"/>
                <a:ea typeface="+mn-ea"/>
                <a:cs typeface="+mn-cs"/>
              </a:rPr>
              <a:t>curso</a:t>
            </a:r>
            <a:r>
              <a:rPr lang="en-US" sz="1200" kern="1200" dirty="0">
                <a:solidFill>
                  <a:schemeClr val="tx1"/>
                </a:solidFill>
                <a:effectLst/>
                <a:latin typeface="+mn-lt"/>
                <a:ea typeface="+mn-ea"/>
                <a:cs typeface="+mn-cs"/>
              </a:rPr>
              <a:t> </a:t>
            </a:r>
          </a:p>
          <a:p>
            <a:pPr marL="171450" lvl="0" indent="-171450">
              <a:buFont typeface="Courier New" panose="02070309020205020404" pitchFamily="49" charset="0"/>
              <a:buChar char="o"/>
            </a:pPr>
            <a:r>
              <a:rPr lang="en-US" sz="1200" kern="1200" dirty="0" err="1">
                <a:solidFill>
                  <a:schemeClr val="tx1"/>
                </a:solidFill>
                <a:effectLst/>
                <a:latin typeface="+mn-lt"/>
                <a:ea typeface="+mn-ea"/>
                <a:cs typeface="+mn-cs"/>
              </a:rPr>
              <a:t>Explicar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porqué</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este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curso</a:t>
            </a:r>
            <a:r>
              <a:rPr lang="en-US" sz="1200" kern="1200" dirty="0">
                <a:solidFill>
                  <a:schemeClr val="tx1"/>
                </a:solidFill>
                <a:effectLst/>
                <a:latin typeface="+mn-lt"/>
                <a:ea typeface="+mn-ea"/>
                <a:cs typeface="+mn-cs"/>
              </a:rPr>
              <a:t> es </a:t>
            </a:r>
            <a:r>
              <a:rPr lang="en-US" sz="1200" kern="1200" dirty="0" err="1">
                <a:solidFill>
                  <a:schemeClr val="tx1"/>
                </a:solidFill>
                <a:effectLst/>
                <a:latin typeface="+mn-lt"/>
                <a:ea typeface="+mn-ea"/>
                <a:cs typeface="+mn-cs"/>
              </a:rPr>
              <a:t>necesario</a:t>
            </a:r>
            <a:r>
              <a:rPr lang="en-US" sz="1200" kern="1200" dirty="0">
                <a:solidFill>
                  <a:schemeClr val="tx1"/>
                </a:solidFill>
                <a:effectLst/>
                <a:latin typeface="+mn-lt"/>
                <a:ea typeface="+mn-ea"/>
                <a:cs typeface="+mn-cs"/>
              </a:rPr>
              <a:t> </a:t>
            </a:r>
          </a:p>
          <a:p>
            <a:pPr marL="171450" lvl="0" indent="-171450">
              <a:buFont typeface="Courier New" panose="02070309020205020404" pitchFamily="49" charset="0"/>
              <a:buChar char="o"/>
            </a:pPr>
            <a:r>
              <a:rPr lang="en-US" sz="1200" kern="1200" dirty="0" err="1">
                <a:solidFill>
                  <a:schemeClr val="tx1"/>
                </a:solidFill>
                <a:effectLst/>
                <a:latin typeface="+mn-lt"/>
                <a:ea typeface="+mn-ea"/>
                <a:cs typeface="+mn-cs"/>
              </a:rPr>
              <a:t>Enumerar</a:t>
            </a:r>
            <a:r>
              <a:rPr lang="en-US" sz="1200" kern="1200" dirty="0">
                <a:solidFill>
                  <a:schemeClr val="tx1"/>
                </a:solidFill>
                <a:effectLst/>
                <a:latin typeface="+mn-lt"/>
                <a:ea typeface="+mn-ea"/>
                <a:cs typeface="+mn-cs"/>
              </a:rPr>
              <a:t> las </a:t>
            </a:r>
            <a:r>
              <a:rPr lang="en-US" sz="1200" kern="1200" dirty="0" err="1">
                <a:solidFill>
                  <a:schemeClr val="tx1"/>
                </a:solidFill>
                <a:effectLst/>
                <a:latin typeface="+mn-lt"/>
                <a:ea typeface="+mn-ea"/>
                <a:cs typeface="+mn-cs"/>
              </a:rPr>
              <a:t>partes</a:t>
            </a:r>
            <a:r>
              <a:rPr lang="en-US" sz="1200" kern="1200" dirty="0">
                <a:solidFill>
                  <a:schemeClr val="tx1"/>
                </a:solidFill>
                <a:effectLst/>
                <a:latin typeface="+mn-lt"/>
                <a:ea typeface="+mn-ea"/>
                <a:cs typeface="+mn-cs"/>
              </a:rPr>
              <a:t> components del </a:t>
            </a:r>
            <a:r>
              <a:rPr lang="en-US" sz="1200" kern="1200" dirty="0" err="1">
                <a:solidFill>
                  <a:schemeClr val="tx1"/>
                </a:solidFill>
                <a:effectLst/>
                <a:latin typeface="+mn-lt"/>
                <a:ea typeface="+mn-ea"/>
                <a:cs typeface="+mn-cs"/>
              </a:rPr>
              <a:t>calendario</a:t>
            </a:r>
            <a:r>
              <a:rPr lang="en-US" sz="1200" kern="1200" dirty="0">
                <a:solidFill>
                  <a:schemeClr val="tx1"/>
                </a:solidFill>
                <a:effectLst/>
                <a:latin typeface="+mn-lt"/>
                <a:ea typeface="+mn-ea"/>
                <a:cs typeface="+mn-cs"/>
              </a:rPr>
              <a:t> y las </a:t>
            </a:r>
            <a:r>
              <a:rPr lang="en-US" sz="1200" kern="1200" dirty="0" err="1">
                <a:solidFill>
                  <a:schemeClr val="tx1"/>
                </a:solidFill>
                <a:effectLst/>
                <a:latin typeface="+mn-lt"/>
                <a:ea typeface="+mn-ea"/>
                <a:cs typeface="+mn-cs"/>
              </a:rPr>
              <a:t>actividades</a:t>
            </a:r>
            <a:r>
              <a:rPr lang="en-US" sz="1200" kern="1200" dirty="0">
                <a:solidFill>
                  <a:schemeClr val="tx1"/>
                </a:solidFill>
                <a:effectLst/>
                <a:latin typeface="+mn-lt"/>
                <a:ea typeface="+mn-ea"/>
                <a:cs typeface="+mn-cs"/>
              </a:rPr>
              <a:t> del </a:t>
            </a:r>
            <a:r>
              <a:rPr lang="en-US" sz="1200" kern="1200" dirty="0" err="1">
                <a:solidFill>
                  <a:schemeClr val="tx1"/>
                </a:solidFill>
                <a:effectLst/>
                <a:latin typeface="+mn-lt"/>
                <a:ea typeface="+mn-ea"/>
                <a:cs typeface="+mn-cs"/>
              </a:rPr>
              <a:t>curso</a:t>
            </a:r>
            <a:r>
              <a:rPr lang="en-US" sz="1200" kern="1200" dirty="0">
                <a:solidFill>
                  <a:schemeClr val="tx1"/>
                </a:solidFill>
                <a:effectLst/>
                <a:latin typeface="+mn-lt"/>
                <a:ea typeface="+mn-ea"/>
                <a:cs typeface="+mn-cs"/>
              </a:rPr>
              <a:t> </a:t>
            </a:r>
          </a:p>
          <a:p>
            <a:pPr marL="171450" lvl="0" indent="-171450">
              <a:buFont typeface="Courier New" panose="02070309020205020404" pitchFamily="49" charset="0"/>
              <a:buChar char="o"/>
            </a:pPr>
            <a:r>
              <a:rPr lang="en-US" sz="1200" kern="1200" dirty="0" err="1">
                <a:solidFill>
                  <a:schemeClr val="tx1"/>
                </a:solidFill>
                <a:effectLst/>
                <a:latin typeface="+mn-lt"/>
                <a:ea typeface="+mn-ea"/>
                <a:cs typeface="+mn-cs"/>
              </a:rPr>
              <a:t>Enumerar</a:t>
            </a:r>
            <a:r>
              <a:rPr lang="en-US" sz="1200" kern="1200" dirty="0">
                <a:solidFill>
                  <a:schemeClr val="tx1"/>
                </a:solidFill>
                <a:effectLst/>
                <a:latin typeface="+mn-lt"/>
                <a:ea typeface="+mn-ea"/>
                <a:cs typeface="+mn-cs"/>
              </a:rPr>
              <a:t> los </a:t>
            </a:r>
            <a:r>
              <a:rPr lang="en-US" sz="1200" kern="1200" dirty="0" err="1">
                <a:solidFill>
                  <a:schemeClr val="tx1"/>
                </a:solidFill>
                <a:effectLst/>
                <a:latin typeface="+mn-lt"/>
                <a:ea typeface="+mn-ea"/>
                <a:cs typeface="+mn-cs"/>
              </a:rPr>
              <a:t>procedimientos</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salud</a:t>
            </a:r>
            <a:r>
              <a:rPr lang="en-US" sz="1200" kern="1200" dirty="0">
                <a:solidFill>
                  <a:schemeClr val="tx1"/>
                </a:solidFill>
                <a:effectLst/>
                <a:latin typeface="+mn-lt"/>
                <a:ea typeface="+mn-ea"/>
                <a:cs typeface="+mn-cs"/>
              </a:rPr>
              <a:t> y </a:t>
            </a:r>
            <a:r>
              <a:rPr lang="en-US" sz="1200" kern="1200" dirty="0" err="1">
                <a:solidFill>
                  <a:schemeClr val="tx1"/>
                </a:solidFill>
                <a:effectLst/>
                <a:latin typeface="+mn-lt"/>
                <a:ea typeface="+mn-ea"/>
                <a:cs typeface="+mn-cs"/>
              </a:rPr>
              <a:t>seguridad</a:t>
            </a:r>
            <a:r>
              <a:rPr lang="en-US" sz="1200" kern="1200" dirty="0">
                <a:solidFill>
                  <a:schemeClr val="tx1"/>
                </a:solidFill>
                <a:effectLst/>
                <a:latin typeface="+mn-lt"/>
                <a:ea typeface="+mn-ea"/>
                <a:cs typeface="+mn-cs"/>
              </a:rPr>
              <a:t> para el </a:t>
            </a:r>
            <a:r>
              <a:rPr lang="en-US" sz="1200" kern="1200" dirty="0" err="1">
                <a:solidFill>
                  <a:schemeClr val="tx1"/>
                </a:solidFill>
                <a:effectLst/>
                <a:latin typeface="+mn-lt"/>
                <a:ea typeface="+mn-ea"/>
                <a:cs typeface="+mn-cs"/>
              </a:rPr>
              <a:t>acontecimiento</a:t>
            </a:r>
            <a:r>
              <a:rPr lang="en-US" sz="120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4</a:t>
            </a:fld>
            <a:endParaRPr lang="en-US" dirty="0"/>
          </a:p>
        </p:txBody>
      </p:sp>
    </p:spTree>
    <p:extLst>
      <p:ext uri="{BB962C8B-B14F-4D97-AF65-F5344CB8AC3E}">
        <p14:creationId xmlns:p14="http://schemas.microsoft.com/office/powerpoint/2010/main" val="573425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buFont typeface="Arial" panose="020B0604020202020204" pitchFamily="34" charset="0"/>
              <a:buChar char="•"/>
            </a:pPr>
            <a:r>
              <a:rPr lang="en-US" dirty="0"/>
              <a:t> Los </a:t>
            </a:r>
            <a:r>
              <a:rPr lang="en-US" dirty="0" err="1"/>
              <a:t>Jueces</a:t>
            </a:r>
            <a:r>
              <a:rPr lang="en-US" dirty="0"/>
              <a:t> y </a:t>
            </a:r>
            <a:r>
              <a:rPr lang="en-US" dirty="0" err="1"/>
              <a:t>Fiscales</a:t>
            </a:r>
            <a:r>
              <a:rPr lang="en-US" dirty="0"/>
              <a:t> </a:t>
            </a:r>
            <a:r>
              <a:rPr lang="en-US" dirty="0" err="1"/>
              <a:t>desempeñan</a:t>
            </a:r>
            <a:r>
              <a:rPr lang="en-US" dirty="0"/>
              <a:t> un </a:t>
            </a:r>
            <a:r>
              <a:rPr lang="en-US" dirty="0" err="1"/>
              <a:t>rol</a:t>
            </a:r>
            <a:r>
              <a:rPr lang="en-US" dirty="0"/>
              <a:t> </a:t>
            </a:r>
            <a:r>
              <a:rPr lang="en-US" dirty="0" err="1"/>
              <a:t>importante</a:t>
            </a:r>
            <a:r>
              <a:rPr lang="en-US" dirty="0"/>
              <a:t> </a:t>
            </a:r>
            <a:r>
              <a:rPr lang="en-US" dirty="0" err="1"/>
              <a:t>en</a:t>
            </a:r>
            <a:r>
              <a:rPr lang="en-US" dirty="0"/>
              <a:t> la </a:t>
            </a:r>
            <a:r>
              <a:rPr lang="en-US" dirty="0" err="1"/>
              <a:t>investigación</a:t>
            </a:r>
            <a:r>
              <a:rPr lang="en-US" dirty="0"/>
              <a:t> y </a:t>
            </a:r>
            <a:r>
              <a:rPr lang="en-US" dirty="0" err="1"/>
              <a:t>resolución</a:t>
            </a:r>
            <a:r>
              <a:rPr lang="en-US" dirty="0"/>
              <a:t> judicial de </a:t>
            </a:r>
            <a:r>
              <a:rPr lang="en-US" dirty="0" err="1"/>
              <a:t>individuos</a:t>
            </a:r>
            <a:r>
              <a:rPr lang="en-US" dirty="0"/>
              <a:t> o </a:t>
            </a:r>
            <a:r>
              <a:rPr lang="en-US" dirty="0" err="1"/>
              <a:t>grupos</a:t>
            </a:r>
            <a:r>
              <a:rPr lang="en-US" dirty="0"/>
              <a:t> que </a:t>
            </a:r>
            <a:r>
              <a:rPr lang="en-US" dirty="0" err="1"/>
              <a:t>cometieron</a:t>
            </a:r>
            <a:r>
              <a:rPr lang="en-US" dirty="0"/>
              <a:t> </a:t>
            </a:r>
            <a:r>
              <a:rPr lang="en-US" dirty="0" err="1"/>
              <a:t>delitos</a:t>
            </a:r>
            <a:r>
              <a:rPr lang="en-US" dirty="0"/>
              <a:t>. El </a:t>
            </a:r>
            <a:r>
              <a:rPr lang="en-US" dirty="0" err="1"/>
              <a:t>número</a:t>
            </a:r>
            <a:r>
              <a:rPr lang="en-US" dirty="0"/>
              <a:t> de </a:t>
            </a:r>
            <a:r>
              <a:rPr lang="en-US" dirty="0" err="1"/>
              <a:t>incidentes</a:t>
            </a:r>
            <a:r>
              <a:rPr lang="en-US" dirty="0"/>
              <a:t> </a:t>
            </a:r>
            <a:r>
              <a:rPr lang="en-US" dirty="0" err="1"/>
              <a:t>donde</a:t>
            </a:r>
            <a:r>
              <a:rPr lang="en-US" dirty="0"/>
              <a:t> </a:t>
            </a:r>
            <a:r>
              <a:rPr lang="en-US" dirty="0" err="1"/>
              <a:t>estos</a:t>
            </a:r>
            <a:r>
              <a:rPr lang="en-US" dirty="0"/>
              <a:t> </a:t>
            </a:r>
            <a:r>
              <a:rPr lang="en-US" dirty="0" err="1"/>
              <a:t>delitos</a:t>
            </a:r>
            <a:r>
              <a:rPr lang="en-US" dirty="0"/>
              <a:t> se </a:t>
            </a:r>
            <a:r>
              <a:rPr lang="en-US" dirty="0" err="1"/>
              <a:t>vinculan</a:t>
            </a:r>
            <a:r>
              <a:rPr lang="en-US" dirty="0"/>
              <a:t> con </a:t>
            </a:r>
            <a:r>
              <a:rPr lang="en-US" dirty="0" err="1"/>
              <a:t>factores</a:t>
            </a:r>
            <a:r>
              <a:rPr lang="en-US" dirty="0"/>
              <a:t> de </a:t>
            </a:r>
            <a:r>
              <a:rPr lang="en-US" dirty="0" err="1"/>
              <a:t>delitos</a:t>
            </a:r>
            <a:r>
              <a:rPr lang="en-US" dirty="0"/>
              <a:t> </a:t>
            </a:r>
            <a:r>
              <a:rPr lang="en-US" dirty="0" err="1"/>
              <a:t>informáticos</a:t>
            </a:r>
            <a:r>
              <a:rPr lang="en-US" dirty="0"/>
              <a:t> o </a:t>
            </a:r>
            <a:r>
              <a:rPr lang="en-US" dirty="0" err="1"/>
              <a:t>prueba</a:t>
            </a:r>
            <a:r>
              <a:rPr lang="en-US" dirty="0"/>
              <a:t> digital es mayor y </a:t>
            </a:r>
            <a:r>
              <a:rPr lang="en-US" dirty="0" err="1"/>
              <a:t>esto</a:t>
            </a:r>
            <a:r>
              <a:rPr lang="en-US" dirty="0"/>
              <a:t> </a:t>
            </a:r>
            <a:r>
              <a:rPr lang="en-US" dirty="0" err="1"/>
              <a:t>demuestra</a:t>
            </a:r>
            <a:r>
              <a:rPr lang="en-US" dirty="0"/>
              <a:t> que es </a:t>
            </a:r>
            <a:r>
              <a:rPr lang="en-US" dirty="0" err="1"/>
              <a:t>necesario</a:t>
            </a:r>
            <a:r>
              <a:rPr lang="en-US" dirty="0"/>
              <a:t> que los </a:t>
            </a:r>
            <a:r>
              <a:rPr lang="en-US" dirty="0" err="1"/>
              <a:t>jueces</a:t>
            </a:r>
            <a:r>
              <a:rPr lang="en-US" dirty="0"/>
              <a:t> y </a:t>
            </a:r>
            <a:r>
              <a:rPr lang="en-US" dirty="0" err="1"/>
              <a:t>ficales</a:t>
            </a:r>
            <a:r>
              <a:rPr lang="en-US" dirty="0"/>
              <a:t> </a:t>
            </a:r>
            <a:r>
              <a:rPr lang="en-US" dirty="0" err="1"/>
              <a:t>estén</a:t>
            </a:r>
            <a:r>
              <a:rPr lang="en-US" dirty="0"/>
              <a:t> </a:t>
            </a:r>
            <a:r>
              <a:rPr lang="en-US" dirty="0" err="1"/>
              <a:t>mejor</a:t>
            </a:r>
            <a:r>
              <a:rPr lang="en-US" dirty="0"/>
              <a:t> </a:t>
            </a:r>
            <a:r>
              <a:rPr lang="en-US" dirty="0" err="1"/>
              <a:t>capacitados</a:t>
            </a:r>
            <a:r>
              <a:rPr lang="en-US" dirty="0"/>
              <a:t> para </a:t>
            </a:r>
            <a:r>
              <a:rPr lang="en-US" dirty="0" err="1"/>
              <a:t>comprender</a:t>
            </a:r>
            <a:r>
              <a:rPr lang="en-US" dirty="0"/>
              <a:t> la </a:t>
            </a:r>
            <a:r>
              <a:rPr lang="en-US" dirty="0" err="1"/>
              <a:t>naturaleza</a:t>
            </a:r>
            <a:r>
              <a:rPr lang="en-US" dirty="0"/>
              <a:t> de los </a:t>
            </a:r>
            <a:r>
              <a:rPr lang="en-US" dirty="0" err="1"/>
              <a:t>delitos</a:t>
            </a:r>
            <a:r>
              <a:rPr lang="en-US" dirty="0"/>
              <a:t> y </a:t>
            </a:r>
            <a:r>
              <a:rPr lang="en-US" dirty="0" err="1"/>
              <a:t>también</a:t>
            </a:r>
            <a:r>
              <a:rPr lang="en-US" dirty="0"/>
              <a:t> ser </a:t>
            </a:r>
            <a:r>
              <a:rPr lang="en-US" dirty="0" err="1"/>
              <a:t>conscientes</a:t>
            </a:r>
            <a:r>
              <a:rPr lang="en-US" dirty="0"/>
              <a:t> de la </a:t>
            </a:r>
            <a:r>
              <a:rPr lang="en-US" dirty="0" err="1"/>
              <a:t>legislación</a:t>
            </a:r>
            <a:r>
              <a:rPr lang="en-US" dirty="0"/>
              <a:t> y los </a:t>
            </a:r>
            <a:r>
              <a:rPr lang="en-US" dirty="0" err="1"/>
              <a:t>instrumentos</a:t>
            </a:r>
            <a:r>
              <a:rPr lang="en-US" dirty="0"/>
              <a:t> de </a:t>
            </a:r>
            <a:r>
              <a:rPr lang="en-US" dirty="0" err="1"/>
              <a:t>cooperación</a:t>
            </a:r>
            <a:r>
              <a:rPr lang="en-US" dirty="0"/>
              <a:t> </a:t>
            </a:r>
            <a:r>
              <a:rPr lang="en-US" dirty="0" err="1"/>
              <a:t>internacional</a:t>
            </a:r>
            <a:r>
              <a:rPr lang="en-US" dirty="0"/>
              <a:t> que </a:t>
            </a:r>
            <a:r>
              <a:rPr lang="en-US" dirty="0" err="1"/>
              <a:t>están</a:t>
            </a:r>
            <a:r>
              <a:rPr lang="en-US" dirty="0"/>
              <a:t> </a:t>
            </a:r>
            <a:r>
              <a:rPr lang="en-US" dirty="0" err="1"/>
              <a:t>disponibles</a:t>
            </a:r>
            <a:r>
              <a:rPr lang="en-US" dirty="0"/>
              <a:t> para </a:t>
            </a:r>
            <a:r>
              <a:rPr lang="en-US" dirty="0" err="1"/>
              <a:t>tratar</a:t>
            </a:r>
            <a:r>
              <a:rPr lang="en-US" dirty="0"/>
              <a:t> los </a:t>
            </a:r>
            <a:r>
              <a:rPr lang="en-US" dirty="0" err="1"/>
              <a:t>casos</a:t>
            </a:r>
            <a:r>
              <a:rPr lang="en-US" dirty="0"/>
              <a:t> de </a:t>
            </a:r>
            <a:r>
              <a:rPr lang="en-US" dirty="0" err="1"/>
              <a:t>delito</a:t>
            </a:r>
            <a:r>
              <a:rPr lang="en-US" dirty="0"/>
              <a:t> </a:t>
            </a:r>
            <a:r>
              <a:rPr lang="en-US" dirty="0" err="1"/>
              <a:t>informático</a:t>
            </a:r>
            <a:r>
              <a:rPr lang="en-US" dirty="0"/>
              <a:t>. </a:t>
            </a: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5</a:t>
            </a:fld>
            <a:endParaRPr lang="en-US" dirty="0"/>
          </a:p>
        </p:txBody>
      </p:sp>
    </p:spTree>
    <p:extLst>
      <p:ext uri="{BB962C8B-B14F-4D97-AF65-F5344CB8AC3E}">
        <p14:creationId xmlns:p14="http://schemas.microsoft.com/office/powerpoint/2010/main" val="28691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 Es </a:t>
            </a:r>
            <a:r>
              <a:rPr lang="en-GB" sz="1200" kern="1200" dirty="0" err="1">
                <a:solidFill>
                  <a:schemeClr val="tx1"/>
                </a:solidFill>
                <a:effectLst/>
                <a:latin typeface="+mn-lt"/>
                <a:ea typeface="+mn-ea"/>
                <a:cs typeface="+mn-cs"/>
              </a:rPr>
              <a:t>importante</a:t>
            </a:r>
            <a:r>
              <a:rPr lang="en-GB" sz="1200" kern="1200" dirty="0">
                <a:solidFill>
                  <a:schemeClr val="tx1"/>
                </a:solidFill>
                <a:effectLst/>
                <a:latin typeface="+mn-lt"/>
                <a:ea typeface="+mn-ea"/>
                <a:cs typeface="+mn-cs"/>
              </a:rPr>
              <a:t> que los </a:t>
            </a:r>
            <a:r>
              <a:rPr lang="en-GB" sz="1200" kern="1200" dirty="0" err="1">
                <a:solidFill>
                  <a:schemeClr val="tx1"/>
                </a:solidFill>
                <a:effectLst/>
                <a:latin typeface="+mn-lt"/>
                <a:ea typeface="+mn-ea"/>
                <a:cs typeface="+mn-cs"/>
              </a:rPr>
              <a:t>delegados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entiendan</a:t>
            </a:r>
            <a:r>
              <a:rPr lang="en-GB" sz="1200" kern="1200" dirty="0">
                <a:solidFill>
                  <a:schemeClr val="tx1"/>
                </a:solidFill>
                <a:effectLst/>
                <a:latin typeface="+mn-lt"/>
                <a:ea typeface="+mn-ea"/>
                <a:cs typeface="+mn-cs"/>
              </a:rPr>
              <a:t> el </a:t>
            </a:r>
            <a:r>
              <a:rPr lang="en-GB" sz="1200" kern="1200" dirty="0" err="1">
                <a:solidFill>
                  <a:schemeClr val="tx1"/>
                </a:solidFill>
                <a:effectLst/>
                <a:latin typeface="+mn-lt"/>
                <a:ea typeface="+mn-ea"/>
                <a:cs typeface="+mn-cs"/>
              </a:rPr>
              <a:t>objectivo</a:t>
            </a:r>
            <a:r>
              <a:rPr lang="en-GB" sz="1200" kern="1200" dirty="0">
                <a:solidFill>
                  <a:schemeClr val="tx1"/>
                </a:solidFill>
                <a:effectLst/>
                <a:latin typeface="+mn-lt"/>
                <a:ea typeface="+mn-ea"/>
                <a:cs typeface="+mn-cs"/>
              </a:rPr>
              <a:t> general del </a:t>
            </a:r>
            <a:r>
              <a:rPr lang="en-GB" sz="1200" kern="1200" dirty="0" err="1">
                <a:solidFill>
                  <a:schemeClr val="tx1"/>
                </a:solidFill>
                <a:effectLst/>
                <a:latin typeface="+mn-lt"/>
                <a:ea typeface="+mn-ea"/>
                <a:cs typeface="+mn-cs"/>
              </a:rPr>
              <a:t>curso</a:t>
            </a:r>
            <a:r>
              <a:rPr lang="en-GB" sz="1200" kern="1200" dirty="0">
                <a:solidFill>
                  <a:schemeClr val="tx1"/>
                </a:solidFill>
                <a:effectLst/>
                <a:latin typeface="+mn-lt"/>
                <a:ea typeface="+mn-ea"/>
                <a:cs typeface="+mn-cs"/>
              </a:rPr>
              <a:t> al principio de la </a:t>
            </a:r>
            <a:r>
              <a:rPr lang="en-GB" sz="1200" kern="1200" dirty="0" err="1">
                <a:solidFill>
                  <a:schemeClr val="tx1"/>
                </a:solidFill>
                <a:effectLst/>
                <a:latin typeface="+mn-lt"/>
                <a:ea typeface="+mn-ea"/>
                <a:cs typeface="+mn-cs"/>
              </a:rPr>
              <a:t>sesión</a:t>
            </a:r>
            <a:r>
              <a:rPr lang="en-GB" sz="1200" kern="1200" dirty="0">
                <a:solidFill>
                  <a:schemeClr val="tx1"/>
                </a:solidFill>
                <a:effectLst/>
                <a:latin typeface="+mn-lt"/>
                <a:ea typeface="+mn-ea"/>
                <a:cs typeface="+mn-cs"/>
              </a:rPr>
              <a:t> de </a:t>
            </a:r>
            <a:r>
              <a:rPr lang="en-GB" sz="1200" kern="1200" dirty="0" err="1">
                <a:solidFill>
                  <a:schemeClr val="tx1"/>
                </a:solidFill>
                <a:effectLst/>
                <a:latin typeface="+mn-lt"/>
                <a:ea typeface="+mn-ea"/>
                <a:cs typeface="+mn-cs"/>
              </a:rPr>
              <a:t>capacitación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Esto</a:t>
            </a:r>
            <a:r>
              <a:rPr lang="en-GB" sz="1200" kern="1200" dirty="0">
                <a:solidFill>
                  <a:schemeClr val="tx1"/>
                </a:solidFill>
                <a:effectLst/>
                <a:latin typeface="+mn-lt"/>
                <a:ea typeface="+mn-ea"/>
                <a:cs typeface="+mn-cs"/>
              </a:rPr>
              <a:t> les </a:t>
            </a:r>
            <a:r>
              <a:rPr lang="en-GB" sz="1200" kern="1200" dirty="0" err="1">
                <a:solidFill>
                  <a:schemeClr val="tx1"/>
                </a:solidFill>
                <a:effectLst/>
                <a:latin typeface="+mn-lt"/>
                <a:ea typeface="+mn-ea"/>
                <a:cs typeface="+mn-cs"/>
              </a:rPr>
              <a:t>permitirá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apreciar</a:t>
            </a:r>
            <a:r>
              <a:rPr lang="en-GB" sz="1200" kern="1200" dirty="0">
                <a:solidFill>
                  <a:schemeClr val="tx1"/>
                </a:solidFill>
                <a:effectLst/>
                <a:latin typeface="+mn-lt"/>
                <a:ea typeface="+mn-ea"/>
                <a:cs typeface="+mn-cs"/>
              </a:rPr>
              <a:t> la principal </a:t>
            </a:r>
            <a:r>
              <a:rPr lang="en-GB" sz="1200" kern="1200" dirty="0" err="1">
                <a:solidFill>
                  <a:schemeClr val="tx1"/>
                </a:solidFill>
                <a:effectLst/>
                <a:latin typeface="+mn-lt"/>
                <a:ea typeface="+mn-ea"/>
                <a:cs typeface="+mn-cs"/>
              </a:rPr>
              <a:t>razón</a:t>
            </a:r>
            <a:r>
              <a:rPr lang="en-GB" sz="1200" kern="1200" dirty="0">
                <a:solidFill>
                  <a:schemeClr val="tx1"/>
                </a:solidFill>
                <a:effectLst/>
                <a:latin typeface="+mn-lt"/>
                <a:ea typeface="+mn-ea"/>
                <a:cs typeface="+mn-cs"/>
              </a:rPr>
              <a:t> por la </a:t>
            </a:r>
            <a:r>
              <a:rPr lang="en-GB" sz="1200" kern="1200" dirty="0" err="1">
                <a:solidFill>
                  <a:schemeClr val="tx1"/>
                </a:solidFill>
                <a:effectLst/>
                <a:latin typeface="+mn-lt"/>
                <a:ea typeface="+mn-ea"/>
                <a:cs typeface="+mn-cs"/>
              </a:rPr>
              <a:t>cual</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decidieron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tomarlo</a:t>
            </a:r>
            <a:r>
              <a:rPr lang="en-GB" sz="1200" kern="1200" dirty="0">
                <a:solidFill>
                  <a:schemeClr val="tx1"/>
                </a:solidFill>
                <a:effectLst/>
                <a:latin typeface="+mn-lt"/>
                <a:ea typeface="+mn-ea"/>
                <a:cs typeface="+mn-cs"/>
              </a:rPr>
              <a:t>. El </a:t>
            </a:r>
            <a:r>
              <a:rPr lang="en-GB" sz="1200" kern="1200" dirty="0" err="1">
                <a:solidFill>
                  <a:schemeClr val="tx1"/>
                </a:solidFill>
                <a:effectLst/>
                <a:latin typeface="+mn-lt"/>
                <a:ea typeface="+mn-ea"/>
                <a:cs typeface="+mn-cs"/>
              </a:rPr>
              <a:t>objetivo</a:t>
            </a:r>
            <a:r>
              <a:rPr lang="en-GB" sz="1200" kern="1200" dirty="0">
                <a:solidFill>
                  <a:schemeClr val="tx1"/>
                </a:solidFill>
                <a:effectLst/>
                <a:latin typeface="+mn-lt"/>
                <a:ea typeface="+mn-ea"/>
                <a:cs typeface="+mn-cs"/>
              </a:rPr>
              <a:t> general del </a:t>
            </a:r>
            <a:r>
              <a:rPr lang="en-GB" sz="1200" kern="1200" dirty="0" err="1">
                <a:solidFill>
                  <a:schemeClr val="tx1"/>
                </a:solidFill>
                <a:effectLst/>
                <a:latin typeface="+mn-lt"/>
                <a:ea typeface="+mn-ea"/>
                <a:cs typeface="+mn-cs"/>
              </a:rPr>
              <a:t>curso</a:t>
            </a:r>
            <a:r>
              <a:rPr lang="en-GB" sz="1200" kern="1200" dirty="0">
                <a:solidFill>
                  <a:schemeClr val="tx1"/>
                </a:solidFill>
                <a:effectLst/>
                <a:latin typeface="+mn-lt"/>
                <a:ea typeface="+mn-ea"/>
                <a:cs typeface="+mn-cs"/>
              </a:rPr>
              <a:t> es: </a:t>
            </a:r>
            <a:endParaRPr lang="en-US" sz="1200" kern="1200" dirty="0">
              <a:solidFill>
                <a:schemeClr val="tx1"/>
              </a:solidFill>
              <a:effectLst/>
              <a:latin typeface="+mn-lt"/>
              <a:ea typeface="+mn-ea"/>
              <a:cs typeface="+mn-cs"/>
            </a:endParaRPr>
          </a:p>
          <a:p>
            <a:r>
              <a:rPr lang="en-GB" sz="1200" kern="1200" dirty="0" err="1">
                <a:solidFill>
                  <a:schemeClr val="tx1"/>
                </a:solidFill>
                <a:effectLst/>
                <a:latin typeface="+mn-lt"/>
                <a:ea typeface="+mn-ea"/>
                <a:cs typeface="+mn-cs"/>
              </a:rPr>
              <a:t>Proporcionarle</a:t>
            </a:r>
            <a:r>
              <a:rPr lang="en-GB" sz="1200" kern="1200" dirty="0">
                <a:solidFill>
                  <a:schemeClr val="tx1"/>
                </a:solidFill>
                <a:effectLst/>
                <a:latin typeface="+mn-lt"/>
                <a:ea typeface="+mn-ea"/>
                <a:cs typeface="+mn-cs"/>
              </a:rPr>
              <a:t> a los </a:t>
            </a:r>
            <a:r>
              <a:rPr lang="en-GB" sz="1200" kern="1200" dirty="0" err="1">
                <a:solidFill>
                  <a:schemeClr val="tx1"/>
                </a:solidFill>
                <a:effectLst/>
                <a:latin typeface="+mn-lt"/>
                <a:ea typeface="+mn-ea"/>
                <a:cs typeface="+mn-cs"/>
              </a:rPr>
              <a:t>jueces</a:t>
            </a:r>
            <a:r>
              <a:rPr lang="en-GB" sz="1200" kern="1200" dirty="0">
                <a:solidFill>
                  <a:schemeClr val="tx1"/>
                </a:solidFill>
                <a:effectLst/>
                <a:latin typeface="+mn-lt"/>
                <a:ea typeface="+mn-ea"/>
                <a:cs typeface="+mn-cs"/>
              </a:rPr>
              <a:t> y </a:t>
            </a:r>
            <a:r>
              <a:rPr lang="en-GB" sz="1200" kern="1200" dirty="0" err="1">
                <a:solidFill>
                  <a:schemeClr val="tx1"/>
                </a:solidFill>
                <a:effectLst/>
                <a:latin typeface="+mn-lt"/>
                <a:ea typeface="+mn-ea"/>
                <a:cs typeface="+mn-cs"/>
              </a:rPr>
              <a:t>fiscales</a:t>
            </a:r>
            <a:r>
              <a:rPr lang="en-GB" sz="1200" kern="1200" dirty="0">
                <a:solidFill>
                  <a:schemeClr val="tx1"/>
                </a:solidFill>
                <a:effectLst/>
                <a:latin typeface="+mn-lt"/>
                <a:ea typeface="+mn-ea"/>
                <a:cs typeface="+mn-cs"/>
              </a:rPr>
              <a:t> un </a:t>
            </a:r>
            <a:r>
              <a:rPr lang="en-GB" sz="1200" kern="1200" dirty="0" err="1">
                <a:solidFill>
                  <a:schemeClr val="tx1"/>
                </a:solidFill>
                <a:effectLst/>
                <a:latin typeface="+mn-lt"/>
                <a:ea typeface="+mn-ea"/>
                <a:cs typeface="+mn-cs"/>
              </a:rPr>
              <a:t>nivel</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básico</a:t>
            </a:r>
            <a:r>
              <a:rPr lang="en-GB" sz="1200" kern="1200" dirty="0">
                <a:solidFill>
                  <a:schemeClr val="tx1"/>
                </a:solidFill>
                <a:effectLst/>
                <a:latin typeface="+mn-lt"/>
                <a:ea typeface="+mn-ea"/>
                <a:cs typeface="+mn-cs"/>
              </a:rPr>
              <a:t> de </a:t>
            </a:r>
            <a:r>
              <a:rPr lang="en-GB" sz="1200" kern="1200" dirty="0" err="1">
                <a:solidFill>
                  <a:schemeClr val="tx1"/>
                </a:solidFill>
                <a:effectLst/>
                <a:latin typeface="+mn-lt"/>
                <a:ea typeface="+mn-ea"/>
                <a:cs typeface="+mn-cs"/>
              </a:rPr>
              <a:t>conocimiento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sobre</a:t>
            </a:r>
            <a:r>
              <a:rPr lang="en-GB" sz="1200" kern="1200" dirty="0">
                <a:solidFill>
                  <a:schemeClr val="tx1"/>
                </a:solidFill>
                <a:effectLst/>
                <a:latin typeface="+mn-lt"/>
                <a:ea typeface="+mn-ea"/>
                <a:cs typeface="+mn-cs"/>
              </a:rPr>
              <a:t> el </a:t>
            </a:r>
            <a:r>
              <a:rPr lang="en-GB" sz="1200" kern="1200" dirty="0" err="1">
                <a:solidFill>
                  <a:schemeClr val="tx1"/>
                </a:solidFill>
                <a:effectLst/>
                <a:latin typeface="+mn-lt"/>
                <a:ea typeface="+mn-ea"/>
                <a:cs typeface="+mn-cs"/>
              </a:rPr>
              <a:t>delito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informático</a:t>
            </a:r>
            <a:r>
              <a:rPr lang="en-GB" sz="1200" kern="1200" dirty="0">
                <a:solidFill>
                  <a:schemeClr val="tx1"/>
                </a:solidFill>
                <a:effectLst/>
                <a:latin typeface="+mn-lt"/>
                <a:ea typeface="+mn-ea"/>
                <a:cs typeface="+mn-cs"/>
              </a:rPr>
              <a:t> y la </a:t>
            </a:r>
            <a:r>
              <a:rPr lang="en-GB" sz="1200" kern="1200">
                <a:solidFill>
                  <a:schemeClr val="tx1"/>
                </a:solidFill>
                <a:effectLst/>
                <a:latin typeface="+mn-lt"/>
                <a:ea typeface="+mn-ea"/>
                <a:cs typeface="+mn-cs"/>
              </a:rPr>
              <a:t>prueba </a:t>
            </a:r>
            <a:r>
              <a:rPr lang="en-GB" sz="1200" kern="1200" dirty="0">
                <a:solidFill>
                  <a:schemeClr val="tx1"/>
                </a:solidFill>
                <a:effectLst/>
                <a:latin typeface="+mn-lt"/>
                <a:ea typeface="+mn-ea"/>
                <a:cs typeface="+mn-cs"/>
              </a:rPr>
              <a:t>digital.   El </a:t>
            </a:r>
            <a:r>
              <a:rPr lang="en-GB" sz="1200" kern="1200" dirty="0" err="1">
                <a:solidFill>
                  <a:schemeClr val="tx1"/>
                </a:solidFill>
                <a:effectLst/>
                <a:latin typeface="+mn-lt"/>
                <a:ea typeface="+mn-ea"/>
                <a:cs typeface="+mn-cs"/>
              </a:rPr>
              <a:t>curso</a:t>
            </a:r>
            <a:r>
              <a:rPr lang="en-GB" sz="1200" kern="1200" dirty="0">
                <a:solidFill>
                  <a:schemeClr val="tx1"/>
                </a:solidFill>
                <a:effectLst/>
                <a:latin typeface="+mn-lt"/>
                <a:ea typeface="+mn-ea"/>
                <a:cs typeface="+mn-cs"/>
              </a:rPr>
              <a:t> les </a:t>
            </a:r>
            <a:r>
              <a:rPr lang="en-GB" sz="1200" kern="1200" dirty="0" err="1">
                <a:solidFill>
                  <a:schemeClr val="tx1"/>
                </a:solidFill>
                <a:effectLst/>
                <a:latin typeface="+mn-lt"/>
                <a:ea typeface="+mn-ea"/>
                <a:cs typeface="+mn-cs"/>
              </a:rPr>
              <a:t>ofrecerá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información</a:t>
            </a:r>
            <a:r>
              <a:rPr lang="en-GB" sz="1200" kern="1200" dirty="0">
                <a:solidFill>
                  <a:schemeClr val="tx1"/>
                </a:solidFill>
                <a:effectLst/>
                <a:latin typeface="+mn-lt"/>
                <a:ea typeface="+mn-ea"/>
                <a:cs typeface="+mn-cs"/>
              </a:rPr>
              <a:t> legal </a:t>
            </a:r>
            <a:r>
              <a:rPr lang="en-GB" sz="1200" kern="1200" dirty="0" err="1">
                <a:solidFill>
                  <a:schemeClr val="tx1"/>
                </a:solidFill>
                <a:effectLst/>
                <a:latin typeface="+mn-lt"/>
                <a:ea typeface="+mn-ea"/>
                <a:cs typeface="+mn-cs"/>
              </a:rPr>
              <a:t>como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práctica</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sobre</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temas</a:t>
            </a:r>
            <a:r>
              <a:rPr lang="en-GB" sz="1200" kern="1200" dirty="0">
                <a:solidFill>
                  <a:schemeClr val="tx1"/>
                </a:solidFill>
                <a:effectLst/>
                <a:latin typeface="+mn-lt"/>
                <a:ea typeface="+mn-ea"/>
                <a:cs typeface="+mn-cs"/>
              </a:rPr>
              <a:t> de </a:t>
            </a:r>
            <a:r>
              <a:rPr lang="en-GB" sz="1200" kern="1200" dirty="0" err="1">
                <a:solidFill>
                  <a:schemeClr val="tx1"/>
                </a:solidFill>
                <a:effectLst/>
                <a:latin typeface="+mn-lt"/>
                <a:ea typeface="+mn-ea"/>
                <a:cs typeface="+mn-cs"/>
              </a:rPr>
              <a:t>discusión</a:t>
            </a:r>
            <a:r>
              <a:rPr lang="en-GB" sz="1200" kern="1200" dirty="0">
                <a:solidFill>
                  <a:schemeClr val="tx1"/>
                </a:solidFill>
                <a:effectLst/>
                <a:latin typeface="+mn-lt"/>
                <a:ea typeface="+mn-ea"/>
                <a:cs typeface="+mn-cs"/>
              </a:rPr>
              <a:t> y se </a:t>
            </a:r>
            <a:r>
              <a:rPr lang="en-GB" sz="1200" kern="1200" dirty="0" err="1">
                <a:solidFill>
                  <a:schemeClr val="tx1"/>
                </a:solidFill>
                <a:effectLst/>
                <a:latin typeface="+mn-lt"/>
                <a:ea typeface="+mn-ea"/>
                <a:cs typeface="+mn-cs"/>
              </a:rPr>
              <a:t>concentrará</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como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estos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temas</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tendrán</a:t>
            </a:r>
            <a:r>
              <a:rPr lang="en-GB" sz="1200" kern="1200" dirty="0">
                <a:solidFill>
                  <a:schemeClr val="tx1"/>
                </a:solidFill>
                <a:effectLst/>
                <a:latin typeface="+mn-lt"/>
                <a:ea typeface="+mn-ea"/>
                <a:cs typeface="+mn-cs"/>
              </a:rPr>
              <a:t> un </a:t>
            </a:r>
            <a:r>
              <a:rPr lang="en-GB" sz="1200" kern="1200" dirty="0" err="1">
                <a:solidFill>
                  <a:schemeClr val="tx1"/>
                </a:solidFill>
                <a:effectLst/>
                <a:latin typeface="+mn-lt"/>
                <a:ea typeface="+mn-ea"/>
                <a:cs typeface="+mn-cs"/>
              </a:rPr>
              <a:t>impacto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en</a:t>
            </a:r>
            <a:r>
              <a:rPr lang="en-GB" sz="1200" kern="1200" dirty="0">
                <a:solidFill>
                  <a:schemeClr val="tx1"/>
                </a:solidFill>
                <a:effectLst/>
                <a:latin typeface="+mn-lt"/>
                <a:ea typeface="+mn-ea"/>
                <a:cs typeface="+mn-cs"/>
              </a:rPr>
              <a:t> el </a:t>
            </a:r>
            <a:r>
              <a:rPr lang="en-GB" sz="1200" kern="1200" dirty="0" err="1">
                <a:solidFill>
                  <a:schemeClr val="tx1"/>
                </a:solidFill>
                <a:effectLst/>
                <a:latin typeface="+mn-lt"/>
                <a:ea typeface="+mn-ea"/>
                <a:cs typeface="+mn-cs"/>
              </a:rPr>
              <a:t>trabajo</a:t>
            </a:r>
            <a:r>
              <a:rPr lang="en-GB" sz="1200" kern="1200" dirty="0">
                <a:solidFill>
                  <a:schemeClr val="tx1"/>
                </a:solidFill>
                <a:effectLst/>
                <a:latin typeface="+mn-lt"/>
                <a:ea typeface="+mn-ea"/>
                <a:cs typeface="+mn-cs"/>
              </a:rPr>
              <a:t> </a:t>
            </a:r>
            <a:r>
              <a:rPr lang="en-GB" sz="1200" kern="1200" dirty="0" err="1">
                <a:solidFill>
                  <a:schemeClr val="tx1"/>
                </a:solidFill>
                <a:effectLst/>
                <a:latin typeface="+mn-lt"/>
                <a:ea typeface="+mn-ea"/>
                <a:cs typeface="+mn-cs"/>
              </a:rPr>
              <a:t>diario</a:t>
            </a:r>
            <a:r>
              <a:rPr lang="en-GB" sz="1200" kern="1200" dirty="0">
                <a:solidFill>
                  <a:schemeClr val="tx1"/>
                </a:solidFill>
                <a:effectLst/>
                <a:latin typeface="+mn-lt"/>
                <a:ea typeface="+mn-ea"/>
                <a:cs typeface="+mn-cs"/>
              </a:rPr>
              <a:t> de los </a:t>
            </a:r>
            <a:r>
              <a:rPr lang="en-GB" sz="1200" kern="1200" dirty="0" err="1">
                <a:solidFill>
                  <a:schemeClr val="tx1"/>
                </a:solidFill>
                <a:effectLst/>
                <a:latin typeface="+mn-lt"/>
                <a:ea typeface="+mn-ea"/>
                <a:cs typeface="+mn-cs"/>
              </a:rPr>
              <a:t>delegados</a:t>
            </a:r>
            <a:r>
              <a:rPr lang="en-GB" sz="1200"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6</a:t>
            </a:fld>
            <a:endParaRPr lang="en-US" dirty="0"/>
          </a:p>
        </p:txBody>
      </p:sp>
    </p:spTree>
    <p:extLst>
      <p:ext uri="{BB962C8B-B14F-4D97-AF65-F5344CB8AC3E}">
        <p14:creationId xmlns:p14="http://schemas.microsoft.com/office/powerpoint/2010/main" val="3420516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val="159404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a:t>The course timetable should be explained to the students at this stage.  This should include the times of the course, the lunch and other breaks and a brief description of each session. The inclusion or exclusion of any assessment should be dealt with at this stage. If there is an assessment, this should be explained in detail, including the expectations of the students in terms of study.</a:t>
            </a: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8</a:t>
            </a:fld>
            <a:endParaRPr lang="en-US"/>
          </a:p>
        </p:txBody>
      </p:sp>
    </p:spTree>
    <p:extLst>
      <p:ext uri="{BB962C8B-B14F-4D97-AF65-F5344CB8AC3E}">
        <p14:creationId xmlns:p14="http://schemas.microsoft.com/office/powerpoint/2010/main" val="3639251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a:solidFill>
                  <a:schemeClr val="tx1"/>
                </a:solidFill>
                <a:effectLst/>
                <a:latin typeface="+mn-lt"/>
                <a:ea typeface="+mn-ea"/>
                <a:cs typeface="+mn-cs"/>
              </a:rPr>
              <a:t>El </a:t>
            </a:r>
            <a:r>
              <a:rPr lang="en-US" sz="1200" kern="1200" dirty="0" err="1">
                <a:solidFill>
                  <a:schemeClr val="tx1"/>
                </a:solidFill>
                <a:effectLst/>
                <a:latin typeface="+mn-lt"/>
                <a:ea typeface="+mn-ea"/>
                <a:cs typeface="+mn-cs"/>
              </a:rPr>
              <a:t>capacitador</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deberá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recapitular</a:t>
            </a:r>
            <a:r>
              <a:rPr lang="en-US" sz="1200" kern="1200" dirty="0">
                <a:solidFill>
                  <a:schemeClr val="tx1"/>
                </a:solidFill>
                <a:effectLst/>
                <a:latin typeface="+mn-lt"/>
                <a:ea typeface="+mn-ea"/>
                <a:cs typeface="+mn-cs"/>
              </a:rPr>
              <a:t> / </a:t>
            </a:r>
            <a:r>
              <a:rPr lang="en-US" sz="1200" kern="1200" dirty="0" err="1">
                <a:solidFill>
                  <a:schemeClr val="tx1"/>
                </a:solidFill>
                <a:effectLst/>
                <a:latin typeface="+mn-lt"/>
                <a:ea typeface="+mn-ea"/>
                <a:cs typeface="+mn-cs"/>
              </a:rPr>
              <a:t>evaluar</a:t>
            </a:r>
            <a:r>
              <a:rPr lang="en-US" sz="1200" kern="1200" dirty="0">
                <a:solidFill>
                  <a:schemeClr val="tx1"/>
                </a:solidFill>
                <a:effectLst/>
                <a:latin typeface="+mn-lt"/>
                <a:ea typeface="+mn-ea"/>
                <a:cs typeface="+mn-cs"/>
              </a:rPr>
              <a:t> el </a:t>
            </a:r>
            <a:r>
              <a:rPr lang="en-US" sz="1200" kern="1200" dirty="0" err="1">
                <a:solidFill>
                  <a:schemeClr val="tx1"/>
                </a:solidFill>
                <a:effectLst/>
                <a:latin typeface="+mn-lt"/>
                <a:ea typeface="+mn-ea"/>
                <a:cs typeface="+mn-cs"/>
              </a:rPr>
              <a:t>conocimiento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sobre</a:t>
            </a:r>
            <a:r>
              <a:rPr lang="en-US" sz="1200" kern="1200" dirty="0">
                <a:solidFill>
                  <a:schemeClr val="tx1"/>
                </a:solidFill>
                <a:effectLst/>
                <a:latin typeface="+mn-lt"/>
                <a:ea typeface="+mn-ea"/>
                <a:cs typeface="+mn-cs"/>
              </a:rPr>
              <a:t> los </a:t>
            </a:r>
            <a:r>
              <a:rPr lang="en-US" sz="1200" kern="1200" dirty="0" err="1">
                <a:solidFill>
                  <a:schemeClr val="tx1"/>
                </a:solidFill>
                <a:effectLst/>
                <a:latin typeface="+mn-lt"/>
                <a:ea typeface="+mn-ea"/>
                <a:cs typeface="+mn-cs"/>
              </a:rPr>
              <a:t>siguientes</a:t>
            </a:r>
            <a:r>
              <a:rPr lang="en-US" sz="1200" kern="1200" dirty="0">
                <a:solidFill>
                  <a:schemeClr val="tx1"/>
                </a:solidFill>
                <a:effectLst/>
                <a:latin typeface="+mn-lt"/>
                <a:ea typeface="+mn-ea"/>
                <a:cs typeface="+mn-cs"/>
              </a:rPr>
              <a:t> puntos para </a:t>
            </a:r>
            <a:r>
              <a:rPr lang="en-US" sz="1200" kern="1200" dirty="0" err="1">
                <a:solidFill>
                  <a:schemeClr val="tx1"/>
                </a:solidFill>
                <a:effectLst/>
                <a:latin typeface="+mn-lt"/>
                <a:ea typeface="+mn-ea"/>
                <a:cs typeface="+mn-cs"/>
              </a:rPr>
              <a:t>cerciorarse</a:t>
            </a:r>
            <a:r>
              <a:rPr lang="en-US" sz="1200" kern="1200" dirty="0">
                <a:solidFill>
                  <a:schemeClr val="tx1"/>
                </a:solidFill>
                <a:effectLst/>
                <a:latin typeface="+mn-lt"/>
                <a:ea typeface="+mn-ea"/>
                <a:cs typeface="+mn-cs"/>
              </a:rPr>
              <a:t> que los </a:t>
            </a:r>
            <a:r>
              <a:rPr lang="en-US" sz="1200" kern="1200" dirty="0" err="1">
                <a:solidFill>
                  <a:schemeClr val="tx1"/>
                </a:solidFill>
                <a:effectLst/>
                <a:latin typeface="+mn-lt"/>
                <a:ea typeface="+mn-ea"/>
                <a:cs typeface="+mn-cs"/>
              </a:rPr>
              <a:t>alumnos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hayan</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entendido</a:t>
            </a:r>
            <a:r>
              <a:rPr lang="en-US" sz="1200" kern="1200" dirty="0">
                <a:solidFill>
                  <a:schemeClr val="tx1"/>
                </a:solidFill>
                <a:effectLst/>
                <a:latin typeface="+mn-lt"/>
                <a:ea typeface="+mn-ea"/>
                <a:cs typeface="+mn-cs"/>
              </a:rPr>
              <a:t> los </a:t>
            </a:r>
            <a:r>
              <a:rPr lang="en-US" sz="1200" kern="1200" dirty="0" err="1">
                <a:solidFill>
                  <a:schemeClr val="tx1"/>
                </a:solidFill>
                <a:effectLst/>
                <a:latin typeface="+mn-lt"/>
                <a:ea typeface="+mn-ea"/>
                <a:cs typeface="+mn-cs"/>
              </a:rPr>
              <a:t>objetivos</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aprendizaje</a:t>
            </a:r>
            <a:r>
              <a:rPr lang="en-US" sz="1200" kern="1200" dirty="0">
                <a:solidFill>
                  <a:schemeClr val="tx1"/>
                </a:solidFill>
                <a:effectLst/>
                <a:latin typeface="+mn-lt"/>
                <a:ea typeface="+mn-ea"/>
                <a:cs typeface="+mn-cs"/>
              </a:rPr>
              <a:t> de la </a:t>
            </a:r>
            <a:r>
              <a:rPr lang="en-US" sz="1200" kern="1200" dirty="0" err="1">
                <a:solidFill>
                  <a:schemeClr val="tx1"/>
                </a:solidFill>
                <a:effectLst/>
                <a:latin typeface="+mn-lt"/>
                <a:ea typeface="+mn-ea"/>
                <a:cs typeface="+mn-cs"/>
              </a:rPr>
              <a:t>sesión</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capacitación</a:t>
            </a:r>
            <a:r>
              <a:rPr lang="en-US" sz="1200" kern="1200" dirty="0">
                <a:solidFill>
                  <a:schemeClr val="tx1"/>
                </a:solidFill>
                <a:effectLst/>
                <a:latin typeface="+mn-lt"/>
                <a:ea typeface="+mn-ea"/>
                <a:cs typeface="+mn-cs"/>
              </a:rPr>
              <a:t>.  El </a:t>
            </a:r>
            <a:r>
              <a:rPr lang="en-US" sz="1200" kern="1200" dirty="0" err="1">
                <a:solidFill>
                  <a:schemeClr val="tx1"/>
                </a:solidFill>
                <a:effectLst/>
                <a:latin typeface="+mn-lt"/>
                <a:ea typeface="+mn-ea"/>
                <a:cs typeface="+mn-cs"/>
              </a:rPr>
              <a:t>tiempo</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deberá</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permitir</a:t>
            </a:r>
            <a:r>
              <a:rPr lang="en-US" sz="1200" kern="1200" dirty="0">
                <a:solidFill>
                  <a:schemeClr val="tx1"/>
                </a:solidFill>
                <a:effectLst/>
                <a:latin typeface="+mn-lt"/>
                <a:ea typeface="+mn-ea"/>
                <a:cs typeface="+mn-cs"/>
              </a:rPr>
              <a:t> la </a:t>
            </a:r>
            <a:r>
              <a:rPr lang="en-US" sz="1200" kern="1200" dirty="0" err="1">
                <a:solidFill>
                  <a:schemeClr val="tx1"/>
                </a:solidFill>
                <a:effectLst/>
                <a:latin typeface="+mn-lt"/>
                <a:ea typeface="+mn-ea"/>
                <a:cs typeface="+mn-cs"/>
              </a:rPr>
              <a:t>presentación</a:t>
            </a:r>
            <a:r>
              <a:rPr lang="en-US" sz="1200" kern="1200" dirty="0">
                <a:solidFill>
                  <a:schemeClr val="tx1"/>
                </a:solidFill>
                <a:effectLst/>
                <a:latin typeface="+mn-lt"/>
                <a:ea typeface="+mn-ea"/>
                <a:cs typeface="+mn-cs"/>
              </a:rPr>
              <a:t> de </a:t>
            </a:r>
            <a:r>
              <a:rPr lang="en-US" sz="1200" kern="1200" dirty="0" err="1">
                <a:solidFill>
                  <a:schemeClr val="tx1"/>
                </a:solidFill>
                <a:effectLst/>
                <a:latin typeface="+mn-lt"/>
                <a:ea typeface="+mn-ea"/>
                <a:cs typeface="+mn-cs"/>
              </a:rPr>
              <a:t>preguntas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en</a:t>
            </a:r>
            <a:r>
              <a:rPr lang="en-US" sz="1200" kern="1200" dirty="0">
                <a:solidFill>
                  <a:schemeClr val="tx1"/>
                </a:solidFill>
                <a:effectLst/>
                <a:latin typeface="+mn-lt"/>
                <a:ea typeface="+mn-ea"/>
                <a:cs typeface="+mn-cs"/>
              </a:rPr>
              <a:t> los </a:t>
            </a:r>
            <a:r>
              <a:rPr lang="en-US" sz="1200" kern="1200" dirty="0" err="1">
                <a:solidFill>
                  <a:schemeClr val="tx1"/>
                </a:solidFill>
                <a:effectLst/>
                <a:latin typeface="+mn-lt"/>
                <a:ea typeface="+mn-ea"/>
                <a:cs typeface="+mn-cs"/>
              </a:rPr>
              <a:t>horarios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adecuados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durante</a:t>
            </a:r>
            <a:r>
              <a:rPr lang="en-US" sz="1200" kern="1200" dirty="0">
                <a:solidFill>
                  <a:schemeClr val="tx1"/>
                </a:solidFill>
                <a:effectLst/>
                <a:latin typeface="+mn-lt"/>
                <a:ea typeface="+mn-ea"/>
                <a:cs typeface="+mn-cs"/>
              </a:rPr>
              <a:t> la </a:t>
            </a:r>
            <a:r>
              <a:rPr lang="en-US" sz="1200" kern="1200" dirty="0" err="1">
                <a:solidFill>
                  <a:schemeClr val="tx1"/>
                </a:solidFill>
                <a:effectLst/>
                <a:latin typeface="+mn-lt"/>
                <a:ea typeface="+mn-ea"/>
                <a:cs typeface="+mn-cs"/>
              </a:rPr>
              <a:t>sesión</a:t>
            </a:r>
            <a:r>
              <a:rPr lang="en-US" sz="1200" kern="1200" dirty="0">
                <a:solidFill>
                  <a:schemeClr val="tx1"/>
                </a:solidFill>
                <a:effectLst/>
                <a:latin typeface="+mn-lt"/>
                <a:ea typeface="+mn-ea"/>
                <a:cs typeface="+mn-cs"/>
              </a:rPr>
              <a:t>. </a:t>
            </a: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9</a:t>
            </a:fld>
            <a:endParaRPr lang="en-US"/>
          </a:p>
        </p:txBody>
      </p:sp>
    </p:spTree>
    <p:extLst>
      <p:ext uri="{BB962C8B-B14F-4D97-AF65-F5344CB8AC3E}">
        <p14:creationId xmlns:p14="http://schemas.microsoft.com/office/powerpoint/2010/main" val="22420998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1/25/2019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br>
              <a:rPr lang="en-GB" dirty="0"/>
            </a:br>
            <a:r>
              <a:rPr lang="en-GB" dirty="0" err="1"/>
              <a:t>Programa</a:t>
            </a:r>
            <a:r>
              <a:rPr lang="en-GB" dirty="0"/>
              <a:t> de </a:t>
            </a:r>
            <a:r>
              <a:rPr lang="en-GB" dirty="0" err="1"/>
              <a:t>capacitación</a:t>
            </a:r>
            <a:r>
              <a:rPr lang="en-GB" dirty="0"/>
              <a:t> para </a:t>
            </a:r>
            <a:r>
              <a:rPr lang="en-GB" dirty="0" err="1"/>
              <a:t>capacitadores</a:t>
            </a:r>
            <a:r>
              <a:rPr lang="en-GB" dirty="0"/>
              <a:t> </a:t>
            </a:r>
            <a:br>
              <a:rPr lang="en-GB" dirty="0"/>
            </a:br>
            <a:r>
              <a:rPr lang="en-GB" dirty="0" err="1"/>
              <a:t>Módulo</a:t>
            </a:r>
            <a:r>
              <a:rPr lang="en-GB" dirty="0"/>
              <a:t> </a:t>
            </a:r>
            <a:r>
              <a:rPr lang="en-GB" dirty="0" err="1"/>
              <a:t>sobre</a:t>
            </a:r>
            <a:r>
              <a:rPr lang="en-GB" dirty="0"/>
              <a:t> </a:t>
            </a:r>
            <a:r>
              <a:rPr lang="en-GB" dirty="0" err="1"/>
              <a:t>ciberdelincuencia</a:t>
            </a:r>
            <a:r>
              <a:rPr lang="en-GB" dirty="0"/>
              <a:t>  y </a:t>
            </a:r>
            <a:r>
              <a:rPr lang="en-GB" dirty="0" err="1"/>
              <a:t>evidencia</a:t>
            </a:r>
            <a:r>
              <a:rPr lang="en-GB" dirty="0"/>
              <a:t> digital para </a:t>
            </a:r>
            <a:r>
              <a:rPr lang="en-GB" dirty="0" err="1"/>
              <a:t>futuros</a:t>
            </a:r>
            <a:r>
              <a:rPr lang="en-GB" dirty="0"/>
              <a:t> </a:t>
            </a:r>
            <a:r>
              <a:rPr lang="en-GB" dirty="0" err="1"/>
              <a:t>capacitadores</a:t>
            </a:r>
            <a:r>
              <a:rPr lang="en-GB" dirty="0"/>
              <a:t>.</a:t>
            </a:r>
          </a:p>
        </p:txBody>
      </p:sp>
      <p:sp>
        <p:nvSpPr>
          <p:cNvPr id="3" name="Subtitle 2"/>
          <p:cNvSpPr>
            <a:spLocks noGrp="1"/>
          </p:cNvSpPr>
          <p:nvPr>
            <p:ph type="subTitle" idx="1"/>
          </p:nvPr>
        </p:nvSpPr>
        <p:spPr>
          <a:xfrm>
            <a:off x="1371599" y="4533900"/>
            <a:ext cx="6400800" cy="1752600"/>
          </a:xfrm>
        </p:spPr>
        <p:txBody>
          <a:bodyPr/>
          <a:lstStyle/>
          <a:p>
            <a:endParaRPr lang="en-US" dirty="0">
              <a:solidFill>
                <a:schemeClr val="bg1">
                  <a:lumMod val="65000"/>
                </a:schemeClr>
              </a:solidFill>
            </a:endParaRPr>
          </a:p>
          <a:p>
            <a:r>
              <a:rPr lang="en-US" dirty="0" err="1">
                <a:solidFill>
                  <a:schemeClr val="bg1">
                    <a:lumMod val="65000"/>
                  </a:schemeClr>
                </a:solidFill>
              </a:rPr>
              <a:t>Sesión</a:t>
            </a:r>
            <a:r>
              <a:rPr lang="en-US" dirty="0">
                <a:solidFill>
                  <a:schemeClr val="bg1">
                    <a:lumMod val="65000"/>
                  </a:schemeClr>
                </a:solidFill>
              </a:rPr>
              <a:t> 1.1.1</a:t>
            </a:r>
          </a:p>
          <a:p>
            <a:r>
              <a:rPr lang="en-US" dirty="0">
                <a:solidFill>
                  <a:schemeClr val="bg1">
                    <a:lumMod val="65000"/>
                  </a:schemeClr>
                </a:solidFill>
              </a:rPr>
              <a:t>Apertura del curso</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856" y="443764"/>
            <a:ext cx="4332287" cy="86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111890" y="4441576"/>
            <a:ext cx="3057184" cy="923330"/>
          </a:xfrm>
          <a:prstGeom prst="rect">
            <a:avLst/>
          </a:prstGeom>
          <a:noFill/>
        </p:spPr>
        <p:txBody>
          <a:bodyPr wrap="none" rtlCol="0">
            <a:spAutoFit/>
          </a:bodyPr>
          <a:lstStyle/>
          <a:p>
            <a:r>
              <a:rPr lang="en-GB" sz="5400" b="1"/>
              <a:t>Preguntas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a:t>Salud y Seguridad</a:t>
            </a:r>
            <a:endParaRPr lang="en-US" b="1" dirty="0"/>
          </a:p>
        </p:txBody>
      </p:sp>
      <p:sp>
        <p:nvSpPr>
          <p:cNvPr id="4" name="Rectangle 3"/>
          <p:cNvSpPr>
            <a:spLocks noGrp="1" noChangeArrowheads="1"/>
          </p:cNvSpPr>
          <p:nvPr>
            <p:ph idx="1"/>
          </p:nvPr>
        </p:nvSpPr>
        <p:spPr>
          <a:xfrm>
            <a:off x="250723" y="1340410"/>
            <a:ext cx="8436077" cy="4525963"/>
          </a:xfrm>
        </p:spPr>
        <p:txBody>
          <a:bodyPr>
            <a:noAutofit/>
          </a:bodyPr>
          <a:lstStyle/>
          <a:p>
            <a:pPr>
              <a:lnSpc>
                <a:spcPct val="150000"/>
              </a:lnSpc>
              <a:spcBef>
                <a:spcPts val="0"/>
              </a:spcBef>
            </a:pPr>
            <a:r>
              <a:rPr lang="en-GB" sz="3600"/>
              <a:t>Salidas de emergencia</a:t>
            </a:r>
            <a:endParaRPr lang="en-GB" sz="3600" dirty="0"/>
          </a:p>
          <a:p>
            <a:pPr>
              <a:lnSpc>
                <a:spcPct val="150000"/>
              </a:lnSpc>
              <a:spcBef>
                <a:spcPts val="0"/>
              </a:spcBef>
            </a:pPr>
            <a:r>
              <a:rPr lang="en-GB" sz="3600"/>
              <a:t>Alarmas de incendio</a:t>
            </a:r>
            <a:endParaRPr lang="en-GB" sz="3600" dirty="0"/>
          </a:p>
          <a:p>
            <a:pPr>
              <a:lnSpc>
                <a:spcPct val="150000"/>
              </a:lnSpc>
              <a:spcBef>
                <a:spcPts val="0"/>
              </a:spcBef>
            </a:pPr>
            <a:r>
              <a:rPr lang="en-GB" sz="3600"/>
              <a:t>Cuartos de baño</a:t>
            </a:r>
            <a:endParaRPr lang="en-GB" sz="3600" dirty="0"/>
          </a:p>
          <a:p>
            <a:pPr>
              <a:lnSpc>
                <a:spcPct val="150000"/>
              </a:lnSpc>
              <a:spcBef>
                <a:spcPts val="0"/>
              </a:spcBef>
            </a:pPr>
            <a:r>
              <a:rPr lang="en-GB" sz="3600"/>
              <a:t>Fumar</a:t>
            </a:r>
            <a:endParaRPr lang="en-GB" sz="3600" dirty="0"/>
          </a:p>
          <a:p>
            <a:pPr>
              <a:lnSpc>
                <a:spcPct val="150000"/>
              </a:lnSpc>
              <a:spcBef>
                <a:spcPts val="0"/>
              </a:spcBef>
            </a:pPr>
            <a:r>
              <a:rPr lang="en-GB" sz="3600" dirty="0"/>
              <a:t>Mobile Phones </a:t>
            </a:r>
            <a:r>
              <a:rPr lang="en-GB" sz="3600"/>
              <a:t>&amp; Mensáfonos </a:t>
            </a:r>
            <a:endParaRPr lang="en-GB" sz="3600" dirty="0"/>
          </a:p>
          <a:p>
            <a:pPr>
              <a:lnSpc>
                <a:spcPct val="150000"/>
              </a:lnSpc>
              <a:spcBef>
                <a:spcPts val="0"/>
              </a:spcBef>
            </a:pPr>
            <a:r>
              <a:rPr lang="en-GB" sz="3600"/>
              <a:t>Pausas para café y almuerzo</a:t>
            </a:r>
            <a:endParaRPr lang="en-GB" sz="3600" dirty="0"/>
          </a:p>
        </p:txBody>
      </p:sp>
      <p:pic>
        <p:nvPicPr>
          <p:cNvPr id="3" name="Picture 2"/>
          <p:cNvPicPr>
            <a:picLocks noChangeAspect="1"/>
          </p:cNvPicPr>
          <p:nvPr/>
        </p:nvPicPr>
        <p:blipFill>
          <a:blip r:embed="rId3"/>
          <a:stretch>
            <a:fillRect/>
          </a:stretch>
        </p:blipFill>
        <p:spPr>
          <a:xfrm>
            <a:off x="6315437" y="1625600"/>
            <a:ext cx="2260600" cy="3594100"/>
          </a:xfrm>
          <a:prstGeom prst="rect">
            <a:avLst/>
          </a:prstGeom>
        </p:spPr>
      </p:pic>
    </p:spTree>
    <p:extLst>
      <p:ext uri="{BB962C8B-B14F-4D97-AF65-F5344CB8AC3E}">
        <p14:creationId xmlns:p14="http://schemas.microsoft.com/office/powerpoint/2010/main" val="203256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a:t>Antecedentes del Curso</a:t>
            </a:r>
            <a:endParaRPr lang="en-US" b="1" dirty="0"/>
          </a:p>
        </p:txBody>
      </p:sp>
      <p:sp>
        <p:nvSpPr>
          <p:cNvPr id="3" name="Content Placeholder 2"/>
          <p:cNvSpPr>
            <a:spLocks noGrp="1"/>
          </p:cNvSpPr>
          <p:nvPr>
            <p:ph idx="1"/>
          </p:nvPr>
        </p:nvSpPr>
        <p:spPr>
          <a:xfrm>
            <a:off x="457199" y="1207754"/>
            <a:ext cx="8436077" cy="5504331"/>
          </a:xfrm>
        </p:spPr>
        <p:txBody>
          <a:bodyPr>
            <a:normAutofit/>
          </a:bodyPr>
          <a:lstStyle/>
          <a:p>
            <a:pPr algn="just"/>
            <a:r>
              <a:rPr lang="en-US" dirty="0"/>
              <a:t>Este </a:t>
            </a:r>
            <a:r>
              <a:rPr lang="en-US" dirty="0" err="1"/>
              <a:t>curso</a:t>
            </a:r>
            <a:r>
              <a:rPr lang="en-US" dirty="0"/>
              <a:t> se </a:t>
            </a:r>
            <a:r>
              <a:rPr lang="en-US" dirty="0" err="1"/>
              <a:t>vinculó</a:t>
            </a:r>
            <a:r>
              <a:rPr lang="en-US" dirty="0"/>
              <a:t> con </a:t>
            </a:r>
            <a:r>
              <a:rPr lang="en-US" dirty="0" err="1"/>
              <a:t>otros</a:t>
            </a:r>
            <a:r>
              <a:rPr lang="en-US" dirty="0"/>
              <a:t> dos </a:t>
            </a:r>
            <a:r>
              <a:rPr lang="en-US" dirty="0" err="1"/>
              <a:t>cursos</a:t>
            </a:r>
            <a:r>
              <a:rPr lang="en-US" dirty="0"/>
              <a:t> de </a:t>
            </a:r>
            <a:r>
              <a:rPr lang="en-US" dirty="0" err="1"/>
              <a:t>capacitación</a:t>
            </a:r>
            <a:r>
              <a:rPr lang="en-US" dirty="0"/>
              <a:t> del </a:t>
            </a:r>
            <a:r>
              <a:rPr lang="en-US" dirty="0" err="1"/>
              <a:t>Consejo</a:t>
            </a:r>
            <a:r>
              <a:rPr lang="en-US" dirty="0"/>
              <a:t> de Europa para </a:t>
            </a:r>
            <a:r>
              <a:rPr lang="en-US" dirty="0" err="1"/>
              <a:t>crear</a:t>
            </a:r>
            <a:r>
              <a:rPr lang="en-US" dirty="0"/>
              <a:t> un </a:t>
            </a:r>
            <a:r>
              <a:rPr lang="en-US" dirty="0" err="1"/>
              <a:t>módulo</a:t>
            </a:r>
            <a:r>
              <a:rPr lang="en-US" dirty="0"/>
              <a:t>.  El </a:t>
            </a:r>
            <a:r>
              <a:rPr lang="en-US" dirty="0" err="1"/>
              <a:t>título</a:t>
            </a:r>
            <a:r>
              <a:rPr lang="en-US" dirty="0"/>
              <a:t> de </a:t>
            </a:r>
            <a:r>
              <a:rPr lang="en-US" dirty="0" err="1"/>
              <a:t>este</a:t>
            </a:r>
            <a:r>
              <a:rPr lang="en-US" dirty="0"/>
              <a:t> </a:t>
            </a:r>
            <a:r>
              <a:rPr lang="en-US" dirty="0" err="1"/>
              <a:t>curso</a:t>
            </a:r>
            <a:r>
              <a:rPr lang="en-US" dirty="0"/>
              <a:t> es “</a:t>
            </a:r>
            <a:r>
              <a:rPr lang="en-GB" dirty="0" err="1"/>
              <a:t>Programa</a:t>
            </a:r>
            <a:r>
              <a:rPr lang="en-GB" dirty="0"/>
              <a:t> de </a:t>
            </a:r>
            <a:r>
              <a:rPr lang="en-GB" dirty="0" err="1"/>
              <a:t>capacitación</a:t>
            </a:r>
            <a:r>
              <a:rPr lang="en-GB" dirty="0"/>
              <a:t> para </a:t>
            </a:r>
            <a:r>
              <a:rPr lang="en-GB" dirty="0" err="1"/>
              <a:t>capacitadores</a:t>
            </a:r>
            <a:r>
              <a:rPr lang="en-GB" dirty="0"/>
              <a:t>. </a:t>
            </a:r>
            <a:br>
              <a:rPr lang="en-GB" dirty="0"/>
            </a:br>
            <a:r>
              <a:rPr lang="en-GB" dirty="0" err="1"/>
              <a:t>Módulo</a:t>
            </a:r>
            <a:r>
              <a:rPr lang="en-GB" dirty="0"/>
              <a:t> </a:t>
            </a:r>
            <a:r>
              <a:rPr lang="en-GB" dirty="0" err="1"/>
              <a:t>sobre</a:t>
            </a:r>
            <a:r>
              <a:rPr lang="en-GB" dirty="0"/>
              <a:t> </a:t>
            </a:r>
            <a:r>
              <a:rPr lang="en-GB" dirty="0" err="1"/>
              <a:t>delitos</a:t>
            </a:r>
            <a:r>
              <a:rPr lang="en-GB" dirty="0"/>
              <a:t> </a:t>
            </a:r>
            <a:r>
              <a:rPr lang="en-GB" dirty="0" err="1"/>
              <a:t>informáticos</a:t>
            </a:r>
            <a:r>
              <a:rPr lang="en-GB" dirty="0"/>
              <a:t> y </a:t>
            </a:r>
            <a:r>
              <a:rPr lang="en-GB" dirty="0" err="1"/>
              <a:t>prueba</a:t>
            </a:r>
            <a:r>
              <a:rPr lang="en-GB" dirty="0"/>
              <a:t> digital para </a:t>
            </a:r>
            <a:r>
              <a:rPr lang="en-GB" dirty="0" err="1"/>
              <a:t>futuros</a:t>
            </a:r>
            <a:r>
              <a:rPr lang="en-GB" dirty="0"/>
              <a:t> </a:t>
            </a:r>
            <a:r>
              <a:rPr lang="en-GB" dirty="0" err="1"/>
              <a:t>capacitadores</a:t>
            </a:r>
            <a:r>
              <a:rPr lang="en-GB" dirty="0"/>
              <a:t>”. </a:t>
            </a:r>
            <a:endParaRPr lang="en-US" dirty="0"/>
          </a:p>
          <a:p>
            <a:pPr algn="just"/>
            <a:r>
              <a:rPr lang="en-GB" dirty="0"/>
              <a:t>El </a:t>
            </a:r>
            <a:r>
              <a:rPr lang="en-GB" dirty="0" err="1"/>
              <a:t>curso</a:t>
            </a:r>
            <a:r>
              <a:rPr lang="en-GB" dirty="0"/>
              <a:t> </a:t>
            </a:r>
            <a:r>
              <a:rPr lang="en-GB" dirty="0" err="1"/>
              <a:t>ahora</a:t>
            </a:r>
            <a:r>
              <a:rPr lang="en-GB" dirty="0"/>
              <a:t> </a:t>
            </a:r>
            <a:r>
              <a:rPr lang="en-GB" dirty="0" err="1"/>
              <a:t>incluye</a:t>
            </a:r>
            <a:r>
              <a:rPr lang="en-GB" dirty="0"/>
              <a:t> las </a:t>
            </a:r>
            <a:r>
              <a:rPr lang="en-GB" dirty="0" err="1"/>
              <a:t>sesiones</a:t>
            </a:r>
            <a:r>
              <a:rPr lang="en-GB" dirty="0"/>
              <a:t> de </a:t>
            </a:r>
            <a:r>
              <a:rPr lang="en-GB" dirty="0" err="1"/>
              <a:t>competencias</a:t>
            </a:r>
            <a:r>
              <a:rPr lang="en-GB" dirty="0"/>
              <a:t> de </a:t>
            </a:r>
            <a:r>
              <a:rPr lang="en-GB" dirty="0" err="1"/>
              <a:t>capacitación</a:t>
            </a:r>
            <a:r>
              <a:rPr lang="en-GB" dirty="0"/>
              <a:t> para </a:t>
            </a:r>
            <a:r>
              <a:rPr lang="en-GB" dirty="0" err="1"/>
              <a:t>capacitar</a:t>
            </a:r>
            <a:r>
              <a:rPr lang="en-GB" dirty="0"/>
              <a:t> a los </a:t>
            </a:r>
            <a:r>
              <a:rPr lang="en-GB" dirty="0" err="1"/>
              <a:t>capacitadores</a:t>
            </a:r>
            <a:r>
              <a:rPr lang="en-GB" dirty="0"/>
              <a:t> </a:t>
            </a:r>
            <a:r>
              <a:rPr lang="en-GB" dirty="0" err="1"/>
              <a:t>sobre</a:t>
            </a:r>
            <a:r>
              <a:rPr lang="en-GB" dirty="0"/>
              <a:t> el </a:t>
            </a:r>
            <a:r>
              <a:rPr lang="en-GB" dirty="0" err="1"/>
              <a:t>delito</a:t>
            </a:r>
            <a:r>
              <a:rPr lang="en-GB" dirty="0"/>
              <a:t> </a:t>
            </a:r>
            <a:r>
              <a:rPr lang="en-GB" dirty="0" err="1"/>
              <a:t>informático</a:t>
            </a:r>
            <a:r>
              <a:rPr lang="en-GB" dirty="0"/>
              <a:t> para que </a:t>
            </a:r>
            <a:r>
              <a:rPr lang="en-GB" dirty="0" err="1"/>
              <a:t>presenten</a:t>
            </a:r>
            <a:r>
              <a:rPr lang="en-GB" dirty="0"/>
              <a:t> el </a:t>
            </a:r>
            <a:r>
              <a:rPr lang="en-GB" dirty="0" err="1"/>
              <a:t>curso</a:t>
            </a:r>
            <a:r>
              <a:rPr lang="en-GB" dirty="0"/>
              <a:t> a </a:t>
            </a:r>
            <a:r>
              <a:rPr lang="en-GB" dirty="0" err="1"/>
              <a:t>jueces</a:t>
            </a:r>
            <a:r>
              <a:rPr lang="en-GB" dirty="0"/>
              <a:t> y </a:t>
            </a:r>
            <a:r>
              <a:rPr lang="en-GB" dirty="0" err="1"/>
              <a:t>fiscales</a:t>
            </a:r>
            <a:r>
              <a:rPr lang="en-GB" dirty="0"/>
              <a:t>.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904"/>
            <a:ext cx="8512512" cy="5078259"/>
          </a:xfrm>
        </p:spPr>
        <p:txBody>
          <a:bodyPr>
            <a:normAutofit/>
          </a:bodyPr>
          <a:lstStyle/>
          <a:p>
            <a:r>
              <a:rPr lang="en-GB" dirty="0" err="1"/>
              <a:t>Objetivos</a:t>
            </a:r>
            <a:r>
              <a:rPr lang="en-GB" dirty="0"/>
              <a:t> de la </a:t>
            </a:r>
            <a:r>
              <a:rPr lang="en-GB" dirty="0" err="1"/>
              <a:t>sesión</a:t>
            </a:r>
            <a:endParaRPr lang="en-US" dirty="0"/>
          </a:p>
          <a:p>
            <a:r>
              <a:rPr lang="en-GB" dirty="0"/>
              <a:t>Al final de la </a:t>
            </a:r>
            <a:r>
              <a:rPr lang="en-GB" dirty="0" err="1"/>
              <a:t>sesión</a:t>
            </a:r>
            <a:r>
              <a:rPr lang="en-GB" dirty="0"/>
              <a:t>, los </a:t>
            </a:r>
            <a:r>
              <a:rPr lang="en-GB" dirty="0" err="1"/>
              <a:t>participantes</a:t>
            </a:r>
            <a:r>
              <a:rPr lang="en-GB" dirty="0"/>
              <a:t> </a:t>
            </a:r>
            <a:r>
              <a:rPr lang="en-GB" dirty="0" err="1"/>
              <a:t>podrán</a:t>
            </a:r>
            <a:r>
              <a:rPr lang="en-GB" dirty="0"/>
              <a:t>: </a:t>
            </a:r>
            <a:endParaRPr lang="en-US" dirty="0"/>
          </a:p>
          <a:p>
            <a:pPr lvl="1"/>
            <a:r>
              <a:rPr lang="en-GB" dirty="0" err="1"/>
              <a:t>Discutir</a:t>
            </a:r>
            <a:r>
              <a:rPr lang="en-GB" dirty="0"/>
              <a:t> el </a:t>
            </a:r>
            <a:r>
              <a:rPr lang="en-GB" dirty="0" err="1"/>
              <a:t>objetivo</a:t>
            </a:r>
            <a:r>
              <a:rPr lang="en-GB" dirty="0"/>
              <a:t> general del </a:t>
            </a:r>
            <a:r>
              <a:rPr lang="en-GB" dirty="0" err="1"/>
              <a:t>curso</a:t>
            </a:r>
            <a:r>
              <a:rPr lang="en-GB" dirty="0"/>
              <a:t> </a:t>
            </a:r>
            <a:endParaRPr lang="en-US" dirty="0"/>
          </a:p>
          <a:p>
            <a:pPr lvl="1"/>
            <a:r>
              <a:rPr lang="en-GB" dirty="0" err="1"/>
              <a:t>Explicar</a:t>
            </a:r>
            <a:r>
              <a:rPr lang="en-GB" dirty="0"/>
              <a:t> </a:t>
            </a:r>
            <a:r>
              <a:rPr lang="en-GB" dirty="0" err="1"/>
              <a:t>porque</a:t>
            </a:r>
            <a:r>
              <a:rPr lang="en-GB" dirty="0"/>
              <a:t> </a:t>
            </a:r>
            <a:r>
              <a:rPr lang="en-GB" dirty="0" err="1"/>
              <a:t>este</a:t>
            </a:r>
            <a:r>
              <a:rPr lang="en-GB" dirty="0"/>
              <a:t> </a:t>
            </a:r>
            <a:r>
              <a:rPr lang="en-GB" dirty="0" err="1"/>
              <a:t>curso</a:t>
            </a:r>
            <a:r>
              <a:rPr lang="en-GB" dirty="0"/>
              <a:t> es </a:t>
            </a:r>
            <a:r>
              <a:rPr lang="en-GB" dirty="0" err="1"/>
              <a:t>útil</a:t>
            </a:r>
            <a:r>
              <a:rPr lang="en-GB" dirty="0"/>
              <a:t> </a:t>
            </a:r>
            <a:endParaRPr lang="en-US" dirty="0"/>
          </a:p>
          <a:p>
            <a:pPr lvl="1"/>
            <a:r>
              <a:rPr lang="en-GB" dirty="0" err="1"/>
              <a:t>Enumerar</a:t>
            </a:r>
            <a:r>
              <a:rPr lang="en-GB" dirty="0"/>
              <a:t> las </a:t>
            </a:r>
            <a:r>
              <a:rPr lang="en-GB" dirty="0" err="1"/>
              <a:t>partes</a:t>
            </a:r>
            <a:r>
              <a:rPr lang="en-GB" dirty="0"/>
              <a:t> </a:t>
            </a:r>
            <a:r>
              <a:rPr lang="en-GB" dirty="0" err="1"/>
              <a:t>componentes</a:t>
            </a:r>
            <a:r>
              <a:rPr lang="en-GB" dirty="0"/>
              <a:t> del </a:t>
            </a:r>
            <a:r>
              <a:rPr lang="en-GB" dirty="0" err="1"/>
              <a:t>calendario</a:t>
            </a:r>
            <a:r>
              <a:rPr lang="en-GB" dirty="0"/>
              <a:t> y las </a:t>
            </a:r>
            <a:r>
              <a:rPr lang="en-GB" dirty="0" err="1"/>
              <a:t>actividades</a:t>
            </a:r>
            <a:r>
              <a:rPr lang="en-GB" dirty="0"/>
              <a:t> del </a:t>
            </a:r>
            <a:r>
              <a:rPr lang="en-GB" dirty="0" err="1"/>
              <a:t>curso</a:t>
            </a:r>
            <a:r>
              <a:rPr lang="en-GB" dirty="0"/>
              <a:t> </a:t>
            </a:r>
            <a:endParaRPr lang="en-US" dirty="0"/>
          </a:p>
          <a:p>
            <a:pPr lvl="1"/>
            <a:r>
              <a:rPr lang="en-GB" dirty="0" err="1"/>
              <a:t>Enumerar</a:t>
            </a:r>
            <a:r>
              <a:rPr lang="en-GB" dirty="0"/>
              <a:t> los </a:t>
            </a:r>
            <a:r>
              <a:rPr lang="en-GB" dirty="0" err="1"/>
              <a:t>procedimiento</a:t>
            </a:r>
            <a:r>
              <a:rPr lang="en-GB" dirty="0"/>
              <a:t> de </a:t>
            </a:r>
            <a:r>
              <a:rPr lang="en-GB" dirty="0" err="1"/>
              <a:t>salud</a:t>
            </a:r>
            <a:r>
              <a:rPr lang="en-GB" dirty="0"/>
              <a:t> y </a:t>
            </a:r>
            <a:r>
              <a:rPr lang="en-GB" dirty="0" err="1"/>
              <a:t>seguridad</a:t>
            </a:r>
            <a:r>
              <a:rPr lang="en-GB" dirty="0"/>
              <a:t> para el </a:t>
            </a:r>
            <a:r>
              <a:rPr lang="en-GB" dirty="0" err="1"/>
              <a:t>acontecimiento</a:t>
            </a:r>
            <a:r>
              <a:rPr lang="en-GB" dirty="0"/>
              <a:t>  </a:t>
            </a:r>
            <a:endParaRPr lang="en-US" dirty="0"/>
          </a:p>
          <a:p>
            <a:pPr>
              <a:buFont typeface="Wingdings" charset="2"/>
              <a:buChar char="²"/>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a:t>Objetivos de la Sesión</a:t>
            </a:r>
            <a:endParaRPr lang="en-US" b="1" dirty="0"/>
          </a:p>
        </p:txBody>
      </p:sp>
      <p:pic>
        <p:nvPicPr>
          <p:cNvPr id="5" name="Picture 4"/>
          <p:cNvPicPr>
            <a:picLocks noChangeAspect="1"/>
          </p:cNvPicPr>
          <p:nvPr/>
        </p:nvPicPr>
        <p:blipFill>
          <a:blip r:embed="rId3"/>
          <a:stretch>
            <a:fillRect/>
          </a:stretch>
        </p:blipFill>
        <p:spPr>
          <a:xfrm>
            <a:off x="-1" y="5545393"/>
            <a:ext cx="2704711" cy="119476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890"/>
            <a:ext cx="8436077" cy="879833"/>
          </a:xfrm>
        </p:spPr>
        <p:txBody>
          <a:bodyPr>
            <a:normAutofit/>
          </a:bodyPr>
          <a:lstStyle/>
          <a:p>
            <a:r>
              <a:rPr lang="en-US" sz="3600" b="1"/>
              <a:t>PORQUÉ ES NECESARIA LA CAPACITACIÓN</a:t>
            </a:r>
          </a:p>
        </p:txBody>
      </p:sp>
      <p:sp>
        <p:nvSpPr>
          <p:cNvPr id="3" name="Content Placeholder 2"/>
          <p:cNvSpPr>
            <a:spLocks noGrp="1"/>
          </p:cNvSpPr>
          <p:nvPr>
            <p:ph idx="1"/>
          </p:nvPr>
        </p:nvSpPr>
        <p:spPr>
          <a:xfrm>
            <a:off x="457200" y="1625600"/>
            <a:ext cx="8229600" cy="4889500"/>
          </a:xfrm>
        </p:spPr>
        <p:txBody>
          <a:bodyPr>
            <a:normAutofit fontScale="85000" lnSpcReduction="10000"/>
          </a:bodyPr>
          <a:lstStyle/>
          <a:p>
            <a:pPr algn="just">
              <a:buFont typeface="Arial" panose="020B0604020202020204" pitchFamily="34" charset="0"/>
              <a:buChar char="•"/>
            </a:pPr>
            <a:r>
              <a:rPr lang="en-US" dirty="0"/>
              <a:t>Los </a:t>
            </a:r>
            <a:r>
              <a:rPr lang="en-US" dirty="0" err="1"/>
              <a:t>Jueces</a:t>
            </a:r>
            <a:r>
              <a:rPr lang="en-US" dirty="0"/>
              <a:t> y </a:t>
            </a:r>
            <a:r>
              <a:rPr lang="en-US" dirty="0" err="1"/>
              <a:t>Fiscales</a:t>
            </a:r>
            <a:r>
              <a:rPr lang="en-US" dirty="0"/>
              <a:t> </a:t>
            </a:r>
            <a:r>
              <a:rPr lang="en-US" dirty="0" err="1"/>
              <a:t>desempeñan</a:t>
            </a:r>
            <a:r>
              <a:rPr lang="en-US" dirty="0"/>
              <a:t> un </a:t>
            </a:r>
            <a:r>
              <a:rPr lang="en-US" dirty="0" err="1"/>
              <a:t>rol</a:t>
            </a:r>
            <a:r>
              <a:rPr lang="en-US" dirty="0"/>
              <a:t> </a:t>
            </a:r>
            <a:r>
              <a:rPr lang="en-US" dirty="0" err="1"/>
              <a:t>importante</a:t>
            </a:r>
            <a:r>
              <a:rPr lang="en-US" dirty="0"/>
              <a:t> </a:t>
            </a:r>
            <a:r>
              <a:rPr lang="en-US" dirty="0" err="1"/>
              <a:t>en</a:t>
            </a:r>
            <a:r>
              <a:rPr lang="en-US" dirty="0"/>
              <a:t> la </a:t>
            </a:r>
            <a:r>
              <a:rPr lang="en-US" dirty="0" err="1"/>
              <a:t>investigación</a:t>
            </a:r>
            <a:r>
              <a:rPr lang="en-US" dirty="0"/>
              <a:t> y </a:t>
            </a:r>
            <a:r>
              <a:rPr lang="en-US" dirty="0" err="1"/>
              <a:t>resolución</a:t>
            </a:r>
            <a:r>
              <a:rPr lang="en-US" dirty="0"/>
              <a:t> judicial de </a:t>
            </a:r>
            <a:r>
              <a:rPr lang="en-US" dirty="0" err="1"/>
              <a:t>individuos</a:t>
            </a:r>
            <a:r>
              <a:rPr lang="en-US" dirty="0"/>
              <a:t> o </a:t>
            </a:r>
            <a:r>
              <a:rPr lang="en-US" dirty="0" err="1"/>
              <a:t>grupos</a:t>
            </a:r>
            <a:r>
              <a:rPr lang="en-US" dirty="0"/>
              <a:t> que </a:t>
            </a:r>
            <a:r>
              <a:rPr lang="en-US" dirty="0" err="1"/>
              <a:t>cometieron</a:t>
            </a:r>
            <a:r>
              <a:rPr lang="en-US" dirty="0"/>
              <a:t> </a:t>
            </a:r>
            <a:r>
              <a:rPr lang="en-US" dirty="0" err="1"/>
              <a:t>delitos</a:t>
            </a:r>
            <a:r>
              <a:rPr lang="en-US" dirty="0"/>
              <a:t>. </a:t>
            </a:r>
          </a:p>
          <a:p>
            <a:pPr algn="just"/>
            <a:r>
              <a:rPr lang="en-US" dirty="0"/>
              <a:t>El </a:t>
            </a:r>
            <a:r>
              <a:rPr lang="en-US" dirty="0" err="1"/>
              <a:t>número</a:t>
            </a:r>
            <a:r>
              <a:rPr lang="en-US" dirty="0"/>
              <a:t> de </a:t>
            </a:r>
            <a:r>
              <a:rPr lang="en-US" dirty="0" err="1"/>
              <a:t>incidentes</a:t>
            </a:r>
            <a:r>
              <a:rPr lang="en-US" dirty="0"/>
              <a:t> </a:t>
            </a:r>
            <a:r>
              <a:rPr lang="en-US" dirty="0" err="1"/>
              <a:t>donde</a:t>
            </a:r>
            <a:r>
              <a:rPr lang="en-US" dirty="0"/>
              <a:t> </a:t>
            </a:r>
            <a:r>
              <a:rPr lang="en-US" dirty="0" err="1"/>
              <a:t>estos</a:t>
            </a:r>
            <a:r>
              <a:rPr lang="en-US" dirty="0"/>
              <a:t> </a:t>
            </a:r>
            <a:r>
              <a:rPr lang="en-US" dirty="0" err="1"/>
              <a:t>delitos</a:t>
            </a:r>
            <a:r>
              <a:rPr lang="en-US" dirty="0"/>
              <a:t> se </a:t>
            </a:r>
            <a:r>
              <a:rPr lang="en-US" dirty="0" err="1"/>
              <a:t>vinculan</a:t>
            </a:r>
            <a:r>
              <a:rPr lang="en-US" dirty="0"/>
              <a:t> con </a:t>
            </a:r>
            <a:r>
              <a:rPr lang="en-US" dirty="0" err="1"/>
              <a:t>factores</a:t>
            </a:r>
            <a:r>
              <a:rPr lang="en-US" dirty="0"/>
              <a:t> de </a:t>
            </a:r>
            <a:r>
              <a:rPr lang="en-US" dirty="0" err="1"/>
              <a:t>delitos</a:t>
            </a:r>
            <a:r>
              <a:rPr lang="en-US" dirty="0"/>
              <a:t> </a:t>
            </a:r>
            <a:r>
              <a:rPr lang="en-US" dirty="0" err="1"/>
              <a:t>informáticos</a:t>
            </a:r>
            <a:r>
              <a:rPr lang="en-US" dirty="0"/>
              <a:t> o </a:t>
            </a:r>
            <a:r>
              <a:rPr lang="en-US" dirty="0" err="1"/>
              <a:t>prueba</a:t>
            </a:r>
            <a:r>
              <a:rPr lang="en-US" dirty="0"/>
              <a:t> digital es mayor y </a:t>
            </a:r>
            <a:r>
              <a:rPr lang="en-US" dirty="0" err="1"/>
              <a:t>esto</a:t>
            </a:r>
            <a:r>
              <a:rPr lang="en-US" dirty="0"/>
              <a:t> </a:t>
            </a:r>
            <a:r>
              <a:rPr lang="en-US" dirty="0" err="1"/>
              <a:t>demuestra</a:t>
            </a:r>
            <a:r>
              <a:rPr lang="en-US" dirty="0"/>
              <a:t> que es </a:t>
            </a:r>
            <a:r>
              <a:rPr lang="en-US" dirty="0" err="1"/>
              <a:t>necesario</a:t>
            </a:r>
            <a:r>
              <a:rPr lang="en-US" dirty="0"/>
              <a:t> que los </a:t>
            </a:r>
            <a:r>
              <a:rPr lang="en-US" dirty="0" err="1"/>
              <a:t>jueces</a:t>
            </a:r>
            <a:r>
              <a:rPr lang="en-US" dirty="0"/>
              <a:t> y </a:t>
            </a:r>
            <a:r>
              <a:rPr lang="en-US" dirty="0" err="1"/>
              <a:t>ficales</a:t>
            </a:r>
            <a:r>
              <a:rPr lang="en-US" dirty="0"/>
              <a:t> </a:t>
            </a:r>
            <a:r>
              <a:rPr lang="en-US" dirty="0" err="1"/>
              <a:t>estén</a:t>
            </a:r>
            <a:r>
              <a:rPr lang="en-US" dirty="0"/>
              <a:t> </a:t>
            </a:r>
            <a:r>
              <a:rPr lang="en-US" dirty="0" err="1"/>
              <a:t>mejor</a:t>
            </a:r>
            <a:r>
              <a:rPr lang="en-US" dirty="0"/>
              <a:t> </a:t>
            </a:r>
            <a:r>
              <a:rPr lang="en-US" dirty="0" err="1"/>
              <a:t>capacitados</a:t>
            </a:r>
            <a:r>
              <a:rPr lang="en-US" dirty="0"/>
              <a:t> para </a:t>
            </a:r>
            <a:r>
              <a:rPr lang="en-US" dirty="0" err="1"/>
              <a:t>comprender</a:t>
            </a:r>
            <a:r>
              <a:rPr lang="en-US" dirty="0"/>
              <a:t> la </a:t>
            </a:r>
            <a:r>
              <a:rPr lang="en-US" dirty="0" err="1"/>
              <a:t>naturaleza</a:t>
            </a:r>
            <a:r>
              <a:rPr lang="en-US" dirty="0"/>
              <a:t> de los </a:t>
            </a:r>
            <a:r>
              <a:rPr lang="en-US" dirty="0" err="1"/>
              <a:t>delitos</a:t>
            </a:r>
            <a:r>
              <a:rPr lang="en-US" dirty="0"/>
              <a:t> y </a:t>
            </a:r>
            <a:r>
              <a:rPr lang="en-US" dirty="0" err="1"/>
              <a:t>también</a:t>
            </a:r>
            <a:r>
              <a:rPr lang="en-US" dirty="0"/>
              <a:t> ser </a:t>
            </a:r>
            <a:r>
              <a:rPr lang="en-US" dirty="0" err="1"/>
              <a:t>conscientes</a:t>
            </a:r>
            <a:r>
              <a:rPr lang="en-US" dirty="0"/>
              <a:t> de la </a:t>
            </a:r>
            <a:r>
              <a:rPr lang="en-US" dirty="0" err="1"/>
              <a:t>legislación</a:t>
            </a:r>
            <a:r>
              <a:rPr lang="en-US" dirty="0"/>
              <a:t> y los </a:t>
            </a:r>
            <a:r>
              <a:rPr lang="en-US" dirty="0" err="1"/>
              <a:t>instrumentos</a:t>
            </a:r>
            <a:r>
              <a:rPr lang="en-US" dirty="0"/>
              <a:t> de </a:t>
            </a:r>
            <a:r>
              <a:rPr lang="en-US" dirty="0" err="1"/>
              <a:t>cooperación</a:t>
            </a:r>
            <a:r>
              <a:rPr lang="en-US" dirty="0"/>
              <a:t> </a:t>
            </a:r>
            <a:r>
              <a:rPr lang="en-US" dirty="0" err="1"/>
              <a:t>internacional</a:t>
            </a:r>
            <a:r>
              <a:rPr lang="en-US" dirty="0"/>
              <a:t> que </a:t>
            </a:r>
            <a:r>
              <a:rPr lang="en-US" dirty="0" err="1"/>
              <a:t>están</a:t>
            </a:r>
            <a:r>
              <a:rPr lang="en-US" dirty="0"/>
              <a:t> </a:t>
            </a:r>
            <a:r>
              <a:rPr lang="en-US" dirty="0" err="1"/>
              <a:t>disponibles</a:t>
            </a:r>
            <a:r>
              <a:rPr lang="en-US" dirty="0"/>
              <a:t> para </a:t>
            </a:r>
            <a:r>
              <a:rPr lang="en-US" dirty="0" err="1"/>
              <a:t>tratar</a:t>
            </a:r>
            <a:r>
              <a:rPr lang="en-US" dirty="0"/>
              <a:t> los </a:t>
            </a:r>
            <a:r>
              <a:rPr lang="en-US" dirty="0" err="1"/>
              <a:t>casos</a:t>
            </a:r>
            <a:r>
              <a:rPr lang="en-US" dirty="0"/>
              <a:t> de </a:t>
            </a:r>
            <a:r>
              <a:rPr lang="en-US" dirty="0" err="1"/>
              <a:t>delito</a:t>
            </a:r>
            <a:r>
              <a:rPr lang="en-US" dirty="0"/>
              <a:t> </a:t>
            </a:r>
            <a:r>
              <a:rPr lang="en-US" dirty="0" err="1"/>
              <a:t>informático</a:t>
            </a:r>
            <a:r>
              <a:rPr lang="en-US" dirty="0"/>
              <a:t>. </a:t>
            </a:r>
          </a:p>
          <a:p>
            <a:pPr algn="just">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a:t>Objetivo del curso</a:t>
            </a:r>
            <a:endParaRPr lang="en-US" b="1" dirty="0"/>
          </a:p>
        </p:txBody>
      </p:sp>
      <p:sp>
        <p:nvSpPr>
          <p:cNvPr id="3" name="Content Placeholder 2"/>
          <p:cNvSpPr>
            <a:spLocks noGrp="1"/>
          </p:cNvSpPr>
          <p:nvPr>
            <p:ph idx="1"/>
          </p:nvPr>
        </p:nvSpPr>
        <p:spPr>
          <a:xfrm>
            <a:off x="457200" y="1340962"/>
            <a:ext cx="8229600" cy="5363849"/>
          </a:xfrm>
        </p:spPr>
        <p:txBody>
          <a:bodyPr>
            <a:normAutofit/>
          </a:bodyPr>
          <a:lstStyle/>
          <a:p>
            <a:r>
              <a:rPr lang="en-GB" dirty="0"/>
              <a:t>Este </a:t>
            </a:r>
            <a:r>
              <a:rPr lang="en-GB" dirty="0" err="1"/>
              <a:t>curso</a:t>
            </a:r>
            <a:r>
              <a:rPr lang="en-GB" dirty="0"/>
              <a:t> </a:t>
            </a:r>
            <a:r>
              <a:rPr lang="en-GB" dirty="0" err="1"/>
              <a:t>está</a:t>
            </a:r>
            <a:r>
              <a:rPr lang="en-GB" dirty="0"/>
              <a:t> </a:t>
            </a:r>
            <a:r>
              <a:rPr lang="en-GB" dirty="0" err="1"/>
              <a:t>diseñado</a:t>
            </a:r>
            <a:r>
              <a:rPr lang="en-GB" dirty="0"/>
              <a:t> para </a:t>
            </a:r>
            <a:r>
              <a:rPr lang="en-GB" dirty="0" err="1"/>
              <a:t>proporcionarle</a:t>
            </a:r>
            <a:r>
              <a:rPr lang="en-GB" dirty="0"/>
              <a:t> a los </a:t>
            </a:r>
            <a:r>
              <a:rPr lang="en-GB" dirty="0" err="1"/>
              <a:t>jueces</a:t>
            </a:r>
            <a:r>
              <a:rPr lang="en-GB" dirty="0"/>
              <a:t> y </a:t>
            </a:r>
            <a:r>
              <a:rPr lang="en-GB" dirty="0" err="1"/>
              <a:t>fiscales</a:t>
            </a:r>
            <a:r>
              <a:rPr lang="en-GB" dirty="0"/>
              <a:t> una </a:t>
            </a:r>
            <a:r>
              <a:rPr lang="en-GB" dirty="0" err="1"/>
              <a:t>nivel</a:t>
            </a:r>
            <a:r>
              <a:rPr lang="en-GB" dirty="0"/>
              <a:t> </a:t>
            </a:r>
            <a:r>
              <a:rPr lang="en-GB" dirty="0" err="1"/>
              <a:t>básico</a:t>
            </a:r>
            <a:r>
              <a:rPr lang="en-GB" dirty="0"/>
              <a:t> de </a:t>
            </a:r>
            <a:r>
              <a:rPr lang="en-GB" dirty="0" err="1"/>
              <a:t>conocimiento</a:t>
            </a:r>
            <a:r>
              <a:rPr lang="en-GB" dirty="0"/>
              <a:t> </a:t>
            </a:r>
            <a:r>
              <a:rPr lang="en-GB" dirty="0" err="1"/>
              <a:t>sobre</a:t>
            </a:r>
            <a:r>
              <a:rPr lang="en-GB" dirty="0"/>
              <a:t> el </a:t>
            </a:r>
            <a:r>
              <a:rPr lang="en-GB" dirty="0" err="1"/>
              <a:t>delito</a:t>
            </a:r>
            <a:r>
              <a:rPr lang="en-GB" dirty="0"/>
              <a:t> </a:t>
            </a:r>
            <a:r>
              <a:rPr lang="en-GB" dirty="0" err="1"/>
              <a:t>informático</a:t>
            </a:r>
            <a:r>
              <a:rPr lang="en-GB" dirty="0"/>
              <a:t> y la </a:t>
            </a:r>
            <a:r>
              <a:rPr lang="en-GB" dirty="0" err="1"/>
              <a:t>prueba</a:t>
            </a:r>
            <a:r>
              <a:rPr lang="en-GB" dirty="0"/>
              <a:t> digital.  El </a:t>
            </a:r>
            <a:r>
              <a:rPr lang="en-GB" dirty="0" err="1"/>
              <a:t>curso</a:t>
            </a:r>
            <a:r>
              <a:rPr lang="en-GB" dirty="0"/>
              <a:t> </a:t>
            </a:r>
            <a:r>
              <a:rPr lang="en-GB" dirty="0" err="1"/>
              <a:t>ofrecerá</a:t>
            </a:r>
            <a:r>
              <a:rPr lang="en-GB" dirty="0"/>
              <a:t> </a:t>
            </a:r>
            <a:r>
              <a:rPr lang="en-GB" dirty="0" err="1"/>
              <a:t>información</a:t>
            </a:r>
            <a:r>
              <a:rPr lang="en-GB" dirty="0"/>
              <a:t> legal y </a:t>
            </a:r>
            <a:r>
              <a:rPr lang="en-GB" dirty="0" err="1"/>
              <a:t>práctica</a:t>
            </a:r>
            <a:r>
              <a:rPr lang="en-GB" dirty="0"/>
              <a:t> </a:t>
            </a:r>
            <a:r>
              <a:rPr lang="en-GB" dirty="0" err="1"/>
              <a:t>sobre</a:t>
            </a:r>
            <a:r>
              <a:rPr lang="en-GB" dirty="0"/>
              <a:t> </a:t>
            </a:r>
            <a:r>
              <a:rPr lang="en-GB" dirty="0" err="1"/>
              <a:t>temas</a:t>
            </a:r>
            <a:r>
              <a:rPr lang="en-GB" dirty="0"/>
              <a:t> de </a:t>
            </a:r>
            <a:r>
              <a:rPr lang="en-GB" dirty="0" err="1"/>
              <a:t>discusión</a:t>
            </a:r>
            <a:r>
              <a:rPr lang="en-GB" dirty="0"/>
              <a:t> y se </a:t>
            </a:r>
            <a:r>
              <a:rPr lang="en-GB" dirty="0" err="1"/>
              <a:t>concentra</a:t>
            </a:r>
            <a:r>
              <a:rPr lang="en-GB" dirty="0"/>
              <a:t> </a:t>
            </a:r>
            <a:r>
              <a:rPr lang="en-GB" dirty="0" err="1"/>
              <a:t>en</a:t>
            </a:r>
            <a:r>
              <a:rPr lang="en-GB" dirty="0"/>
              <a:t> </a:t>
            </a:r>
            <a:r>
              <a:rPr lang="en-GB" dirty="0" err="1"/>
              <a:t>como</a:t>
            </a:r>
            <a:r>
              <a:rPr lang="en-GB" dirty="0"/>
              <a:t> </a:t>
            </a:r>
            <a:r>
              <a:rPr lang="en-GB" dirty="0" err="1"/>
              <a:t>estos</a:t>
            </a:r>
            <a:r>
              <a:rPr lang="en-GB" dirty="0"/>
              <a:t> </a:t>
            </a:r>
            <a:r>
              <a:rPr lang="en-GB" dirty="0" err="1"/>
              <a:t>temas</a:t>
            </a:r>
            <a:r>
              <a:rPr lang="en-GB" dirty="0"/>
              <a:t> </a:t>
            </a:r>
            <a:r>
              <a:rPr lang="en-GB" dirty="0" err="1"/>
              <a:t>tienen</a:t>
            </a:r>
            <a:r>
              <a:rPr lang="en-GB" dirty="0"/>
              <a:t> un </a:t>
            </a:r>
            <a:r>
              <a:rPr lang="en-GB" dirty="0" err="1"/>
              <a:t>impacto</a:t>
            </a:r>
            <a:r>
              <a:rPr lang="en-GB" dirty="0"/>
              <a:t> </a:t>
            </a:r>
            <a:r>
              <a:rPr lang="en-GB" dirty="0" err="1"/>
              <a:t>en</a:t>
            </a:r>
            <a:r>
              <a:rPr lang="en-GB" dirty="0"/>
              <a:t> el </a:t>
            </a:r>
            <a:r>
              <a:rPr lang="en-GB" dirty="0" err="1"/>
              <a:t>trabajo</a:t>
            </a:r>
            <a:r>
              <a:rPr lang="en-GB" dirty="0"/>
              <a:t> </a:t>
            </a:r>
            <a:r>
              <a:rPr lang="en-GB" dirty="0" err="1"/>
              <a:t>diario</a:t>
            </a:r>
            <a:r>
              <a:rPr lang="en-GB" dirty="0"/>
              <a:t> de los </a:t>
            </a:r>
            <a:r>
              <a:rPr lang="en-GB" dirty="0" err="1"/>
              <a:t>delegados</a:t>
            </a:r>
            <a:r>
              <a:rPr lang="en-GB" dirty="0"/>
              <a:t>.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054600"/>
          </a:xfrm>
        </p:spPr>
        <p:txBody>
          <a:bodyPr>
            <a:normAutofit fontScale="85000" lnSpcReduction="10000"/>
          </a:bodyPr>
          <a:lstStyle/>
          <a:p>
            <a:r>
              <a:rPr lang="en-GB"/>
              <a:t>El propósito adicional de esta capacitación es fomentar el profesionalismo y la consistencia cuando se presenta la curso de capacitación sobre el delito informático estándar para los jueces y fiscales y ofrecerá otras competencias para que los capacitadores puedan presenter el curso subyacente en sus propios países. </a:t>
            </a:r>
            <a:endParaRPr lang="en-US"/>
          </a:p>
          <a:p>
            <a:r>
              <a:rPr lang="en-GB"/>
              <a:t>En este context, proporciona una perspectiva general sobre las competencias de capacitación y se recomienda que aquellas personas que continúen a desempeñarse como capacitadores busquen un curso de competencias de capacitación complete adecuado para sus necesidades. </a:t>
            </a:r>
            <a:endParaRPr lang="en-US"/>
          </a:p>
          <a:p>
            <a:pPr algn="just"/>
            <a:endParaRPr lang="en-US" dirty="0"/>
          </a:p>
        </p:txBody>
      </p:sp>
      <p:sp>
        <p:nvSpPr>
          <p:cNvPr id="4" name="Title 1"/>
          <p:cNvSpPr>
            <a:spLocks noGrp="1"/>
          </p:cNvSpPr>
          <p:nvPr>
            <p:ph type="title"/>
          </p:nvPr>
        </p:nvSpPr>
        <p:spPr>
          <a:xfrm>
            <a:off x="457200" y="274638"/>
            <a:ext cx="8229600" cy="950877"/>
          </a:xfrm>
        </p:spPr>
        <p:txBody>
          <a:bodyPr/>
          <a:lstStyle/>
          <a:p>
            <a:r>
              <a:rPr lang="en-US" b="1"/>
              <a:t>Objetivo del curso </a:t>
            </a:r>
          </a:p>
        </p:txBody>
      </p:sp>
    </p:spTree>
    <p:extLst>
      <p:ext uri="{BB962C8B-B14F-4D97-AF65-F5344CB8AC3E}">
        <p14:creationId xmlns:p14="http://schemas.microsoft.com/office/powerpoint/2010/main" val="293068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869300"/>
          </a:xfrm>
        </p:spPr>
        <p:txBody>
          <a:bodyPr/>
          <a:lstStyle/>
          <a:p>
            <a:r>
              <a:rPr lang="en-US" b="1"/>
              <a:t>Horario del curso</a:t>
            </a:r>
          </a:p>
        </p:txBody>
      </p:sp>
      <p:pic>
        <p:nvPicPr>
          <p:cNvPr id="3" name="Picture 2">
            <a:extLst>
              <a:ext uri="{FF2B5EF4-FFF2-40B4-BE49-F238E27FC236}">
                <a16:creationId xmlns:a16="http://schemas.microsoft.com/office/drawing/2014/main" id="{FC34C47C-14E7-426A-B000-81F91ED02128}"/>
              </a:ext>
            </a:extLst>
          </p:cNvPr>
          <p:cNvPicPr>
            <a:picLocks noChangeAspect="1"/>
          </p:cNvPicPr>
          <p:nvPr/>
        </p:nvPicPr>
        <p:blipFill>
          <a:blip r:embed="rId3"/>
          <a:stretch>
            <a:fillRect/>
          </a:stretch>
        </p:blipFill>
        <p:spPr>
          <a:xfrm>
            <a:off x="0" y="1188460"/>
            <a:ext cx="9144000" cy="550631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r>
              <a:rPr lang="en-GB"/>
              <a:t>Al final de la sesión de capacitación los participantes podrán: </a:t>
            </a:r>
            <a:endParaRPr lang="en-US"/>
          </a:p>
          <a:p>
            <a:pPr lvl="0"/>
            <a:r>
              <a:rPr lang="en-GB"/>
              <a:t>Analizar el objetivo general del curso </a:t>
            </a:r>
            <a:endParaRPr lang="en-US"/>
          </a:p>
          <a:p>
            <a:pPr lvl="0"/>
            <a:r>
              <a:rPr lang="en-GB"/>
              <a:t>Explicar el curso es necesario </a:t>
            </a:r>
            <a:endParaRPr lang="en-US"/>
          </a:p>
          <a:p>
            <a:pPr lvl="0"/>
            <a:r>
              <a:rPr lang="en-GB"/>
              <a:t>Enumerar las partes componentes del calendario y las actividades del curso </a:t>
            </a:r>
            <a:endParaRPr lang="en-US"/>
          </a:p>
          <a:p>
            <a:pPr lvl="0"/>
            <a:r>
              <a:rPr lang="en-GB"/>
              <a:t>Enumerar los procedimientos de salud y seguridad para el acontecimiento</a:t>
            </a:r>
            <a:endParaRPr lang="en-US"/>
          </a:p>
          <a:p>
            <a:pPr>
              <a:buFont typeface="Wingdings" charset="2"/>
              <a:buChar char="²"/>
            </a:pPr>
            <a:endParaRPr lang="en-US" sz="2600"/>
          </a:p>
          <a:p>
            <a:pPr>
              <a:buFont typeface="Wingdings" charset="2"/>
              <a:buChar char="²"/>
            </a:pPr>
            <a:endParaRPr lang="en-US" sz="2600"/>
          </a:p>
        </p:txBody>
      </p:sp>
      <p:sp>
        <p:nvSpPr>
          <p:cNvPr id="4" name="Title 1"/>
          <p:cNvSpPr>
            <a:spLocks noGrp="1"/>
          </p:cNvSpPr>
          <p:nvPr>
            <p:ph type="title"/>
          </p:nvPr>
        </p:nvSpPr>
        <p:spPr>
          <a:xfrm>
            <a:off x="0" y="274638"/>
            <a:ext cx="8686800" cy="773266"/>
          </a:xfrm>
        </p:spPr>
        <p:txBody>
          <a:bodyPr>
            <a:normAutofit fontScale="90000"/>
          </a:bodyPr>
          <a:lstStyle/>
          <a:p>
            <a:r>
              <a:rPr lang="en-US" b="1"/>
              <a:t> Resumen de los Objetivos de la Sesión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4338</TotalTime>
  <Words>855</Words>
  <Application>Microsoft Office PowerPoint</Application>
  <PresentationFormat>On-screen Show (4:3)</PresentationFormat>
  <Paragraphs>73</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Wingdings</vt:lpstr>
      <vt:lpstr>Office Theme</vt:lpstr>
      <vt:lpstr> Programa de capacitación para capacitadores  Módulo sobre ciberdelincuencia  y evidencia digital para futuros capacitadores.</vt:lpstr>
      <vt:lpstr>Salud y Seguridad</vt:lpstr>
      <vt:lpstr>Antecedentes del Curso</vt:lpstr>
      <vt:lpstr>Objetivos de la Sesión</vt:lpstr>
      <vt:lpstr>PORQUÉ ES NECESARIA LA CAPACITACIÓN</vt:lpstr>
      <vt:lpstr>Objetivo del curso</vt:lpstr>
      <vt:lpstr>Objetivo del curso </vt:lpstr>
      <vt:lpstr>Horario del curso</vt:lpstr>
      <vt:lpstr> Resumen de los Objetivos de la Sesión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Uwe Rasmussen (Attorney at law)</cp:lastModifiedBy>
  <cp:revision>57</cp:revision>
  <dcterms:created xsi:type="dcterms:W3CDTF">2012-01-27T12:20:24Z</dcterms:created>
  <dcterms:modified xsi:type="dcterms:W3CDTF">2019-01-25T20:19:23Z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v-uwrasm@microsoft.com</vt:lpwstr>
  </property>
  <property fmtid="{D5CDD505-2E9C-101B-9397-08002B2CF9AE}" pid="5" name="MSIP_Label_f42aa342-8706-4288-bd11-ebb85995028c_SetDate">
    <vt:lpwstr>2019-01-25T17:53:58.1309364Z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044e6818-f9af-45e6-9e78-bfc6f61c18bb</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